
<file path=[Content_Types].xml><?xml version="1.0" encoding="utf-8"?>
<Types xmlns="http://schemas.openxmlformats.org/package/2006/content-types">
  <Default Extension="emf" ContentType="image/x-emf"/>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3" r:id="rId1"/>
  </p:sldMasterIdLst>
  <p:notesMasterIdLst>
    <p:notesMasterId r:id="rId18"/>
  </p:notesMasterIdLst>
  <p:handoutMasterIdLst>
    <p:handoutMasterId r:id="rId19"/>
  </p:handoutMasterIdLst>
  <p:sldIdLst>
    <p:sldId id="429" r:id="rId2"/>
    <p:sldId id="444" r:id="rId3"/>
    <p:sldId id="445" r:id="rId4"/>
    <p:sldId id="446" r:id="rId5"/>
    <p:sldId id="447" r:id="rId6"/>
    <p:sldId id="448" r:id="rId7"/>
    <p:sldId id="449" r:id="rId8"/>
    <p:sldId id="450" r:id="rId9"/>
    <p:sldId id="410" r:id="rId10"/>
    <p:sldId id="434" r:id="rId11"/>
    <p:sldId id="433" r:id="rId12"/>
    <p:sldId id="431" r:id="rId13"/>
    <p:sldId id="441" r:id="rId14"/>
    <p:sldId id="440" r:id="rId15"/>
    <p:sldId id="439" r:id="rId16"/>
    <p:sldId id="438" r:id="rId17"/>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a rahman" initials="rr" lastIdx="1" clrIdx="0">
    <p:extLst>
      <p:ext uri="{19B8F6BF-5375-455C-9EA6-DF929625EA0E}">
        <p15:presenceInfo xmlns:p15="http://schemas.microsoft.com/office/powerpoint/2012/main" userId="d0b6a8e25649dc6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88710" autoAdjust="0"/>
  </p:normalViewPr>
  <p:slideViewPr>
    <p:cSldViewPr>
      <p:cViewPr varScale="1">
        <p:scale>
          <a:sx n="61" d="100"/>
          <a:sy n="61" d="100"/>
        </p:scale>
        <p:origin x="14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274"/>
    </p:cViewPr>
  </p:sorterViewPr>
  <p:notesViewPr>
    <p:cSldViewPr>
      <p:cViewPr varScale="1">
        <p:scale>
          <a:sx n="55" d="100"/>
          <a:sy n="55" d="100"/>
        </p:scale>
        <p:origin x="-2856" y="-102"/>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a rahman" userId="d0b6a8e25649dc6d" providerId="LiveId" clId="{DD796D2F-6C98-46C7-A6DE-946654FC0819}"/>
    <pc:docChg chg="modSld">
      <pc:chgData name="raya rahman" userId="d0b6a8e25649dc6d" providerId="LiveId" clId="{DD796D2F-6C98-46C7-A6DE-946654FC0819}" dt="2023-11-07T06:33:18.455" v="5" actId="20577"/>
      <pc:docMkLst>
        <pc:docMk/>
      </pc:docMkLst>
      <pc:sldChg chg="modSp mod">
        <pc:chgData name="raya rahman" userId="d0b6a8e25649dc6d" providerId="LiveId" clId="{DD796D2F-6C98-46C7-A6DE-946654FC0819}" dt="2023-11-07T06:33:18.455" v="5" actId="20577"/>
        <pc:sldMkLst>
          <pc:docMk/>
          <pc:sldMk cId="770305696" sldId="439"/>
        </pc:sldMkLst>
        <pc:spChg chg="mod">
          <ac:chgData name="raya rahman" userId="d0b6a8e25649dc6d" providerId="LiveId" clId="{DD796D2F-6C98-46C7-A6DE-946654FC0819}" dt="2023-11-07T06:33:18.455" v="5" actId="20577"/>
          <ac:spMkLst>
            <pc:docMk/>
            <pc:sldMk cId="770305696" sldId="439"/>
            <ac:spMk id="15" creationId="{19002101-C6CC-47AB-B347-7EC26E1FB23B}"/>
          </ac:spMkLst>
        </pc:spChg>
      </pc:sldChg>
    </pc:docChg>
  </pc:docChgLst>
  <pc:docChgLst>
    <pc:chgData name="raya rahman" userId="d0b6a8e25649dc6d" providerId="LiveId" clId="{2B4BED4D-F798-44B9-983E-284CBF758710}"/>
    <pc:docChg chg="modSld">
      <pc:chgData name="raya rahman" userId="d0b6a8e25649dc6d" providerId="LiveId" clId="{2B4BED4D-F798-44B9-983E-284CBF758710}" dt="2023-10-14T11:13:31.389" v="25" actId="14100"/>
      <pc:docMkLst>
        <pc:docMk/>
      </pc:docMkLst>
      <pc:sldChg chg="modSp mod">
        <pc:chgData name="raya rahman" userId="d0b6a8e25649dc6d" providerId="LiveId" clId="{2B4BED4D-F798-44B9-983E-284CBF758710}" dt="2023-10-14T11:00:42.313" v="11" actId="20577"/>
        <pc:sldMkLst>
          <pc:docMk/>
          <pc:sldMk cId="4199291663" sldId="431"/>
        </pc:sldMkLst>
        <pc:graphicFrameChg chg="modGraphic">
          <ac:chgData name="raya rahman" userId="d0b6a8e25649dc6d" providerId="LiveId" clId="{2B4BED4D-F798-44B9-983E-284CBF758710}" dt="2023-10-14T11:00:42.313" v="11" actId="20577"/>
          <ac:graphicFrameMkLst>
            <pc:docMk/>
            <pc:sldMk cId="4199291663" sldId="431"/>
            <ac:graphicFrameMk id="2" creationId="{A61A887F-7CE5-48BA-9D22-DB70BF175AC5}"/>
          </ac:graphicFrameMkLst>
        </pc:graphicFrameChg>
      </pc:sldChg>
      <pc:sldChg chg="modSp mod">
        <pc:chgData name="raya rahman" userId="d0b6a8e25649dc6d" providerId="LiveId" clId="{2B4BED4D-F798-44B9-983E-284CBF758710}" dt="2023-10-14T11:02:08.513" v="18" actId="20577"/>
        <pc:sldMkLst>
          <pc:docMk/>
          <pc:sldMk cId="2598523511" sldId="438"/>
        </pc:sldMkLst>
        <pc:spChg chg="mod">
          <ac:chgData name="raya rahman" userId="d0b6a8e25649dc6d" providerId="LiveId" clId="{2B4BED4D-F798-44B9-983E-284CBF758710}" dt="2023-10-14T11:02:08.513" v="18" actId="20577"/>
          <ac:spMkLst>
            <pc:docMk/>
            <pc:sldMk cId="2598523511" sldId="438"/>
            <ac:spMk id="3" creationId="{137D7A2B-0F05-4830-BA13-38B4F764A59D}"/>
          </ac:spMkLst>
        </pc:spChg>
      </pc:sldChg>
      <pc:sldChg chg="delSp modSp mod">
        <pc:chgData name="raya rahman" userId="d0b6a8e25649dc6d" providerId="LiveId" clId="{2B4BED4D-F798-44B9-983E-284CBF758710}" dt="2023-10-14T11:13:31.389" v="25" actId="14100"/>
        <pc:sldMkLst>
          <pc:docMk/>
          <pc:sldMk cId="770305696" sldId="439"/>
        </pc:sldMkLst>
        <pc:spChg chg="del mod">
          <ac:chgData name="raya rahman" userId="d0b6a8e25649dc6d" providerId="LiveId" clId="{2B4BED4D-F798-44B9-983E-284CBF758710}" dt="2023-10-14T11:13:18.920" v="23"/>
          <ac:spMkLst>
            <pc:docMk/>
            <pc:sldMk cId="770305696" sldId="439"/>
            <ac:spMk id="2" creationId="{00000000-0000-0000-0000-000000000000}"/>
          </ac:spMkLst>
        </pc:spChg>
        <pc:spChg chg="mod">
          <ac:chgData name="raya rahman" userId="d0b6a8e25649dc6d" providerId="LiveId" clId="{2B4BED4D-F798-44B9-983E-284CBF758710}" dt="2023-10-14T11:13:31.389" v="25" actId="14100"/>
          <ac:spMkLst>
            <pc:docMk/>
            <pc:sldMk cId="770305696" sldId="439"/>
            <ac:spMk id="15" creationId="{19002101-C6CC-47AB-B347-7EC26E1FB23B}"/>
          </ac:spMkLst>
        </pc:spChg>
      </pc:sldChg>
      <pc:sldChg chg="modSp mod">
        <pc:chgData name="raya rahman" userId="d0b6a8e25649dc6d" providerId="LiveId" clId="{2B4BED4D-F798-44B9-983E-284CBF758710}" dt="2023-10-14T10:59:01.519" v="1" actId="1076"/>
        <pc:sldMkLst>
          <pc:docMk/>
          <pc:sldMk cId="1635304477" sldId="450"/>
        </pc:sldMkLst>
        <pc:picChg chg="mod">
          <ac:chgData name="raya rahman" userId="d0b6a8e25649dc6d" providerId="LiveId" clId="{2B4BED4D-F798-44B9-983E-284CBF758710}" dt="2023-10-14T10:59:01.519" v="1" actId="1076"/>
          <ac:picMkLst>
            <pc:docMk/>
            <pc:sldMk cId="1635304477" sldId="450"/>
            <ac:picMk id="2" creationId="{00000000-0000-0000-0000-000000000000}"/>
          </ac:picMkLst>
        </pc:picChg>
      </pc:sldChg>
    </pc:docChg>
  </pc:docChgLst>
  <pc:docChgLst>
    <pc:chgData name="raya rahman" userId="d0b6a8e25649dc6d" providerId="LiveId" clId="{6098407A-7900-4DB9-8A58-54E33EFB7C7D}"/>
    <pc:docChg chg="custSel modSld">
      <pc:chgData name="raya rahman" userId="d0b6a8e25649dc6d" providerId="LiveId" clId="{6098407A-7900-4DB9-8A58-54E33EFB7C7D}" dt="2023-06-07T15:16:54.369" v="4" actId="27636"/>
      <pc:docMkLst>
        <pc:docMk/>
      </pc:docMkLst>
      <pc:sldChg chg="modSp mod">
        <pc:chgData name="raya rahman" userId="d0b6a8e25649dc6d" providerId="LiveId" clId="{6098407A-7900-4DB9-8A58-54E33EFB7C7D}" dt="2023-06-07T15:16:54.369" v="4" actId="27636"/>
        <pc:sldMkLst>
          <pc:docMk/>
          <pc:sldMk cId="3066855322" sldId="441"/>
        </pc:sldMkLst>
        <pc:spChg chg="mod">
          <ac:chgData name="raya rahman" userId="d0b6a8e25649dc6d" providerId="LiveId" clId="{6098407A-7900-4DB9-8A58-54E33EFB7C7D}" dt="2023-06-07T15:16:44.057" v="0" actId="1076"/>
          <ac:spMkLst>
            <pc:docMk/>
            <pc:sldMk cId="3066855322" sldId="441"/>
            <ac:spMk id="2" creationId="{20B71D4B-F44A-44D5-A560-A4E403BA746D}"/>
          </ac:spMkLst>
        </pc:spChg>
        <pc:spChg chg="mod">
          <ac:chgData name="raya rahman" userId="d0b6a8e25649dc6d" providerId="LiveId" clId="{6098407A-7900-4DB9-8A58-54E33EFB7C7D}" dt="2023-06-07T15:16:54.369" v="4" actId="27636"/>
          <ac:spMkLst>
            <pc:docMk/>
            <pc:sldMk cId="3066855322" sldId="441"/>
            <ac:spMk id="3" creationId="{5337050A-5F51-4A18-AF93-75FB641339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43927755-5812-4B36-8C01-03D8CDAC1313}" type="datetimeFigureOut">
              <a:rPr lang="en-US" smtClean="0"/>
              <a:pPr/>
              <a:t>07-Nov-23</a:t>
            </a:fld>
            <a:endParaRPr 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49238BFA-237B-4CDF-A1A2-33AC5E0B86B5}" type="slidenum">
              <a:rPr lang="en-US" smtClean="0"/>
              <a:pPr/>
              <a:t>‹#›</a:t>
            </a:fld>
            <a:endParaRPr lang="en-US"/>
          </a:p>
        </p:txBody>
      </p:sp>
    </p:spTree>
    <p:extLst>
      <p:ext uri="{BB962C8B-B14F-4D97-AF65-F5344CB8AC3E}">
        <p14:creationId xmlns:p14="http://schemas.microsoft.com/office/powerpoint/2010/main" val="314824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E4FF501-0434-4D16-B07A-A8786C12189A}" type="datetimeFigureOut">
              <a:rPr lang="en-US" smtClean="0"/>
              <a:pPr/>
              <a:t>07-Nov-23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627C7A42-DB64-4E33-9BC2-ACF8D97226FD}" type="slidenum">
              <a:rPr lang="en-US" smtClean="0"/>
              <a:pPr/>
              <a:t>‹#›</a:t>
            </a:fld>
            <a:endParaRPr lang="en-US"/>
          </a:p>
        </p:txBody>
      </p:sp>
    </p:spTree>
    <p:extLst>
      <p:ext uri="{BB962C8B-B14F-4D97-AF65-F5344CB8AC3E}">
        <p14:creationId xmlns:p14="http://schemas.microsoft.com/office/powerpoint/2010/main" val="1028647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9</a:t>
            </a:fld>
            <a:endParaRPr lang="en-US"/>
          </a:p>
        </p:txBody>
      </p:sp>
    </p:spTree>
    <p:extLst>
      <p:ext uri="{BB962C8B-B14F-4D97-AF65-F5344CB8AC3E}">
        <p14:creationId xmlns:p14="http://schemas.microsoft.com/office/powerpoint/2010/main" val="476121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10</a:t>
            </a:fld>
            <a:endParaRPr lang="en-US"/>
          </a:p>
        </p:txBody>
      </p:sp>
    </p:spTree>
    <p:extLst>
      <p:ext uri="{BB962C8B-B14F-4D97-AF65-F5344CB8AC3E}">
        <p14:creationId xmlns:p14="http://schemas.microsoft.com/office/powerpoint/2010/main" val="2807698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11</a:t>
            </a:fld>
            <a:endParaRPr lang="en-US"/>
          </a:p>
        </p:txBody>
      </p:sp>
    </p:spTree>
    <p:extLst>
      <p:ext uri="{BB962C8B-B14F-4D97-AF65-F5344CB8AC3E}">
        <p14:creationId xmlns:p14="http://schemas.microsoft.com/office/powerpoint/2010/main" val="220024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12</a:t>
            </a:fld>
            <a:endParaRPr lang="en-US"/>
          </a:p>
        </p:txBody>
      </p:sp>
    </p:spTree>
    <p:extLst>
      <p:ext uri="{BB962C8B-B14F-4D97-AF65-F5344CB8AC3E}">
        <p14:creationId xmlns:p14="http://schemas.microsoft.com/office/powerpoint/2010/main" val="1163021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14</a:t>
            </a:fld>
            <a:endParaRPr lang="en-US"/>
          </a:p>
        </p:txBody>
      </p:sp>
    </p:spTree>
    <p:extLst>
      <p:ext uri="{BB962C8B-B14F-4D97-AF65-F5344CB8AC3E}">
        <p14:creationId xmlns:p14="http://schemas.microsoft.com/office/powerpoint/2010/main" val="2650959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15</a:t>
            </a:fld>
            <a:endParaRPr lang="en-US"/>
          </a:p>
        </p:txBody>
      </p:sp>
    </p:spTree>
    <p:extLst>
      <p:ext uri="{BB962C8B-B14F-4D97-AF65-F5344CB8AC3E}">
        <p14:creationId xmlns:p14="http://schemas.microsoft.com/office/powerpoint/2010/main" val="3510342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7C7A42-DB64-4E33-9BC2-ACF8D97226FD}" type="slidenum">
              <a:rPr lang="en-US" smtClean="0"/>
              <a:pPr/>
              <a:t>16</a:t>
            </a:fld>
            <a:endParaRPr lang="en-US"/>
          </a:p>
        </p:txBody>
      </p:sp>
    </p:spTree>
    <p:extLst>
      <p:ext uri="{BB962C8B-B14F-4D97-AF65-F5344CB8AC3E}">
        <p14:creationId xmlns:p14="http://schemas.microsoft.com/office/powerpoint/2010/main" val="828947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1590463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4056825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343669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E0AA56-93A0-4F44-88A8-442C439B5D8F}" type="datetimeFigureOut">
              <a:rPr lang="en-US" smtClean="0"/>
              <a:pPr/>
              <a:t>07-Nov-23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34981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E0AA56-93A0-4F44-88A8-442C439B5D8F}" type="datetimeFigureOut">
              <a:rPr lang="en-US" smtClean="0"/>
              <a:pPr/>
              <a:t>07-Nov-23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743545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E0AA56-93A0-4F44-88A8-442C439B5D8F}" type="datetimeFigureOut">
              <a:rPr lang="en-US" smtClean="0"/>
              <a:pPr/>
              <a:t>07-Nov-23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88457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E0AA56-93A0-4F44-88A8-442C439B5D8F}" type="datetimeFigureOut">
              <a:rPr lang="en-US" smtClean="0"/>
              <a:pPr/>
              <a:t>07-Nov-23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455673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n-US"/>
              <a:t>Click to edit Master title style</a:t>
            </a:r>
            <a:endParaRPr lang="en-US" dirty="0"/>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E0AA56-93A0-4F44-88A8-442C439B5D8F}" type="datetimeFigureOut">
              <a:rPr lang="en-US" smtClean="0"/>
              <a:pPr/>
              <a:t>07-Nov-23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892183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23649" y="6181344"/>
            <a:ext cx="718502" cy="365125"/>
          </a:xfrm>
        </p:spPr>
        <p:txBody>
          <a:bodyPr/>
          <a:lstStyle/>
          <a:p>
            <a:fld id="{C4E0AA56-93A0-4F44-88A8-442C439B5D8F}" type="datetimeFigureOut">
              <a:rPr lang="en-US" smtClean="0"/>
              <a:pPr/>
              <a:t>07-Nov-23</a:t>
            </a:fld>
            <a:endParaRPr lang="en-US"/>
          </a:p>
        </p:txBody>
      </p:sp>
      <p:sp>
        <p:nvSpPr>
          <p:cNvPr id="6" name="Footer Placeholder 5"/>
          <p:cNvSpPr>
            <a:spLocks noGrp="1"/>
          </p:cNvSpPr>
          <p:nvPr>
            <p:ph type="ftr" sz="quarter" idx="11"/>
          </p:nvPr>
        </p:nvSpPr>
        <p:spPr>
          <a:xfrm>
            <a:off x="818348" y="6181344"/>
            <a:ext cx="3705300" cy="365125"/>
          </a:xfrm>
        </p:spPr>
        <p:txBody>
          <a:bodyPr/>
          <a:lstStyle/>
          <a:p>
            <a:endParaRPr lang="en-US"/>
          </a:p>
        </p:txBody>
      </p:sp>
      <p:sp>
        <p:nvSpPr>
          <p:cNvPr id="7" name="Slide Number Placeholder 6"/>
          <p:cNvSpPr>
            <a:spLocks noGrp="1"/>
          </p:cNvSpPr>
          <p:nvPr>
            <p:ph type="sldNum" sz="quarter" idx="12"/>
          </p:nvPr>
        </p:nvSpPr>
        <p:spPr>
          <a:xfrm>
            <a:off x="8024262" y="6181344"/>
            <a:ext cx="305186" cy="329250"/>
          </a:xfrm>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3663679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E0AA56-93A0-4F44-88A8-442C439B5D8F}" type="datetimeFigureOut">
              <a:rPr lang="en-US" smtClean="0"/>
              <a:pPr/>
              <a:t>07-Nov-23</a:t>
            </a:fld>
            <a:endParaRPr lang="en-US"/>
          </a:p>
        </p:txBody>
      </p:sp>
      <p:sp>
        <p:nvSpPr>
          <p:cNvPr id="6" name="Footer Placeholder 5"/>
          <p:cNvSpPr>
            <a:spLocks noGrp="1"/>
          </p:cNvSpPr>
          <p:nvPr>
            <p:ph type="ftr" sz="quarter" idx="11"/>
          </p:nvPr>
        </p:nvSpPr>
        <p:spPr>
          <a:xfrm>
            <a:off x="917678" y="6181344"/>
            <a:ext cx="5337278" cy="365125"/>
          </a:xfrm>
        </p:spPr>
        <p:txBody>
          <a:bodyPr/>
          <a:lstStyle/>
          <a:p>
            <a:endParaRPr lang="en-US"/>
          </a:p>
        </p:txBody>
      </p:sp>
      <p:sp>
        <p:nvSpPr>
          <p:cNvPr id="7" name="Slide Number Placeholder 6"/>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1801643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4161746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1318486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3413214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37919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1674621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2204532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E0AA56-93A0-4F44-88A8-442C439B5D8F}" type="datetimeFigureOut">
              <a:rPr lang="en-US" smtClean="0"/>
              <a:pPr/>
              <a:t>07-Nov-23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658A-82A2-473E-8368-3AC1199275C4}" type="slidenum">
              <a:rPr lang="en-US" smtClean="0"/>
              <a:pPr/>
              <a:t>‹#›</a:t>
            </a:fld>
            <a:endParaRPr lang="en-US"/>
          </a:p>
        </p:txBody>
      </p:sp>
    </p:spTree>
    <p:extLst>
      <p:ext uri="{BB962C8B-B14F-4D97-AF65-F5344CB8AC3E}">
        <p14:creationId xmlns:p14="http://schemas.microsoft.com/office/powerpoint/2010/main" val="330368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C4E0AA56-93A0-4F44-88A8-442C439B5D8F}" type="datetimeFigureOut">
              <a:rPr lang="en-US" smtClean="0"/>
              <a:pPr/>
              <a:t>07-Nov-23</a:t>
            </a:fld>
            <a:endParaRPr lang="en-US"/>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6F26658A-82A2-473E-8368-3AC1199275C4}" type="slidenum">
              <a:rPr lang="en-US" smtClean="0"/>
              <a:pPr/>
              <a:t>‹#›</a:t>
            </a:fld>
            <a:endParaRPr lang="en-US"/>
          </a:p>
        </p:txBody>
      </p:sp>
    </p:spTree>
    <p:extLst>
      <p:ext uri="{BB962C8B-B14F-4D97-AF65-F5344CB8AC3E}">
        <p14:creationId xmlns:p14="http://schemas.microsoft.com/office/powerpoint/2010/main" val="2857680627"/>
      </p:ext>
    </p:extLst>
  </p:cSld>
  <p:clrMap bg1="dk1" tx1="lt1" bg2="dk2" tx2="lt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 id="2147484085" r:id="rId12"/>
    <p:sldLayoutId id="2147484086" r:id="rId13"/>
    <p:sldLayoutId id="2147484087" r:id="rId14"/>
    <p:sldLayoutId id="2147484088" r:id="rId15"/>
    <p:sldLayoutId id="2147484089" r:id="rId16"/>
    <p:sldLayoutId id="2147484090"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rayarahman@mrsweaterltd.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mailto:manab@mrsweaterltd.com" TargetMode="External"/><Relationship Id="rId5" Type="http://schemas.openxmlformats.org/officeDocument/2006/relationships/hyperlink" Target="mailto:siraj@mrsweaterltd.com" TargetMode="External"/><Relationship Id="rId4" Type="http://schemas.openxmlformats.org/officeDocument/2006/relationships/hyperlink" Target="mailto:shamim@mrsweaterlt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14301"/>
            <a:ext cx="8534400" cy="1104899"/>
          </a:xfrm>
        </p:spPr>
        <p:txBody>
          <a:bodyPr>
            <a:noAutofit/>
          </a:bodyPr>
          <a:lstStyle/>
          <a:p>
            <a:pPr>
              <a:spcBef>
                <a:spcPct val="20000"/>
              </a:spcBef>
              <a:defRPr/>
            </a:pPr>
            <a:r>
              <a:rPr lang="en-US" sz="2800" b="1" dirty="0">
                <a:solidFill>
                  <a:srgbClr val="FF0000"/>
                </a:solidFill>
                <a:latin typeface="+mn-lt"/>
                <a:ea typeface="+mn-ea"/>
                <a:cs typeface="+mn-cs"/>
              </a:rPr>
              <a:t>Welcome to  M R SWEATER</a:t>
            </a:r>
            <a:br>
              <a:rPr lang="en-US" sz="2000" dirty="0">
                <a:solidFill>
                  <a:schemeClr val="tx1"/>
                </a:solidFill>
                <a:latin typeface="+mn-lt"/>
                <a:ea typeface="+mn-ea"/>
                <a:cs typeface="+mn-cs"/>
              </a:rPr>
            </a:br>
            <a:r>
              <a:rPr lang="en-US" sz="2000" dirty="0">
                <a:solidFill>
                  <a:schemeClr val="tx1"/>
                </a:solidFill>
                <a:latin typeface="+mn-lt"/>
                <a:ea typeface="+mn-ea"/>
                <a:cs typeface="+mn-cs"/>
              </a:rPr>
              <a:t>(100% EXPORT ORIENTED SWEATER MANUFACTURING COMPANY)</a:t>
            </a:r>
            <a:br>
              <a:rPr lang="en-US" sz="2000" dirty="0">
                <a:solidFill>
                  <a:schemeClr val="tx1"/>
                </a:solidFill>
                <a:latin typeface="+mn-lt"/>
                <a:ea typeface="+mn-ea"/>
                <a:cs typeface="+mn-cs"/>
              </a:rPr>
            </a:br>
            <a:r>
              <a:rPr lang="en-US" sz="2000" dirty="0">
                <a:solidFill>
                  <a:schemeClr val="tx1"/>
                </a:solidFill>
                <a:latin typeface="+mn-lt"/>
                <a:ea typeface="+mn-ea"/>
                <a:cs typeface="+mn-cs"/>
              </a:rPr>
              <a:t>ESTABLISHED: 2017</a:t>
            </a:r>
            <a:endParaRPr lang="en-US" sz="2800" dirty="0">
              <a:solidFill>
                <a:schemeClr val="tx1"/>
              </a:solidFill>
              <a:latin typeface="+mn-lt"/>
              <a:ea typeface="+mn-ea"/>
              <a:cs typeface="+mn-cs"/>
            </a:endParaRPr>
          </a:p>
        </p:txBody>
      </p:sp>
      <p:sp>
        <p:nvSpPr>
          <p:cNvPr id="3" name="Subtitle 2"/>
          <p:cNvSpPr>
            <a:spLocks noGrp="1"/>
          </p:cNvSpPr>
          <p:nvPr>
            <p:ph type="subTitle" idx="1"/>
          </p:nvPr>
        </p:nvSpPr>
        <p:spPr>
          <a:xfrm>
            <a:off x="800101" y="1828800"/>
            <a:ext cx="3314700" cy="4343400"/>
          </a:xfrm>
        </p:spPr>
        <p:txBody>
          <a:bodyPr>
            <a:normAutofit/>
          </a:bodyPr>
          <a:lstStyle/>
          <a:p>
            <a:pPr>
              <a:defRPr/>
            </a:pPr>
            <a:r>
              <a:rPr lang="en-US" sz="2400" u="sng" dirty="0">
                <a:solidFill>
                  <a:schemeClr val="tx1"/>
                </a:solidFill>
              </a:rPr>
              <a:t> </a:t>
            </a:r>
          </a:p>
        </p:txBody>
      </p:sp>
      <p:pic>
        <p:nvPicPr>
          <p:cNvPr id="6" name="Picture 5">
            <a:extLst>
              <a:ext uri="{FF2B5EF4-FFF2-40B4-BE49-F238E27FC236}">
                <a16:creationId xmlns:a16="http://schemas.microsoft.com/office/drawing/2014/main" id="{1A549BFC-8C7C-454C-9A0A-92F8FA8104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19200"/>
            <a:ext cx="9144000" cy="5143501"/>
          </a:xfrm>
          <a:prstGeom prst="rect">
            <a:avLst/>
          </a:prstGeom>
        </p:spPr>
        <p:style>
          <a:lnRef idx="3">
            <a:schemeClr val="lt1"/>
          </a:lnRef>
          <a:fillRef idx="1">
            <a:schemeClr val="accent6"/>
          </a:fillRef>
          <a:effectRef idx="1">
            <a:schemeClr val="accent6"/>
          </a:effectRef>
          <a:fontRef idx="minor">
            <a:schemeClr val="lt1"/>
          </a:fontRef>
        </p:style>
      </p:pic>
    </p:spTree>
    <p:extLst>
      <p:ext uri="{BB962C8B-B14F-4D97-AF65-F5344CB8AC3E}">
        <p14:creationId xmlns:p14="http://schemas.microsoft.com/office/powerpoint/2010/main" val="1126697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 y="76200"/>
            <a:ext cx="8763000" cy="6629400"/>
          </a:xfrm>
          <a:prstGeom prst="rect">
            <a:avLst/>
          </a:prstGeom>
        </p:spPr>
      </p:pic>
    </p:spTree>
    <p:extLst>
      <p:ext uri="{BB962C8B-B14F-4D97-AF65-F5344CB8AC3E}">
        <p14:creationId xmlns:p14="http://schemas.microsoft.com/office/powerpoint/2010/main" val="2039910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2763" y="105884"/>
            <a:ext cx="8835580" cy="6646232"/>
          </a:xfrm>
          <a:prstGeom prst="rect">
            <a:avLst/>
          </a:prstGeom>
        </p:spPr>
      </p:pic>
    </p:spTree>
    <p:extLst>
      <p:ext uri="{BB962C8B-B14F-4D97-AF65-F5344CB8AC3E}">
        <p14:creationId xmlns:p14="http://schemas.microsoft.com/office/powerpoint/2010/main" val="3654632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2764" y="105884"/>
            <a:ext cx="8835579" cy="6646232"/>
          </a:xfrm>
          <a:prstGeom prst="rect">
            <a:avLst/>
          </a:prstGeom>
        </p:spPr>
      </p:pic>
    </p:spTree>
    <p:extLst>
      <p:ext uri="{BB962C8B-B14F-4D97-AF65-F5344CB8AC3E}">
        <p14:creationId xmlns:p14="http://schemas.microsoft.com/office/powerpoint/2010/main" val="2852529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2763" y="105884"/>
            <a:ext cx="8835580" cy="6646232"/>
          </a:xfrm>
          <a:prstGeom prst="rect">
            <a:avLst/>
          </a:prstGeom>
        </p:spPr>
      </p:pic>
    </p:spTree>
    <p:extLst>
      <p:ext uri="{BB962C8B-B14F-4D97-AF65-F5344CB8AC3E}">
        <p14:creationId xmlns:p14="http://schemas.microsoft.com/office/powerpoint/2010/main" val="313762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2764" y="105884"/>
            <a:ext cx="8835579" cy="6646232"/>
          </a:xfrm>
          <a:prstGeom prst="rect">
            <a:avLst/>
          </a:prstGeom>
        </p:spPr>
      </p:pic>
    </p:spTree>
    <p:extLst>
      <p:ext uri="{BB962C8B-B14F-4D97-AF65-F5344CB8AC3E}">
        <p14:creationId xmlns:p14="http://schemas.microsoft.com/office/powerpoint/2010/main" val="2249429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2764" y="105884"/>
            <a:ext cx="8835579" cy="6646232"/>
          </a:xfrm>
          <a:prstGeom prst="rect">
            <a:avLst/>
          </a:prstGeom>
        </p:spPr>
      </p:pic>
    </p:spTree>
    <p:extLst>
      <p:ext uri="{BB962C8B-B14F-4D97-AF65-F5344CB8AC3E}">
        <p14:creationId xmlns:p14="http://schemas.microsoft.com/office/powerpoint/2010/main" val="1341940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4210" y="105884"/>
            <a:ext cx="8835580" cy="6646231"/>
          </a:xfrm>
          <a:prstGeom prst="rect">
            <a:avLst/>
          </a:prstGeom>
        </p:spPr>
      </p:pic>
    </p:spTree>
    <p:extLst>
      <p:ext uri="{BB962C8B-B14F-4D97-AF65-F5344CB8AC3E}">
        <p14:creationId xmlns:p14="http://schemas.microsoft.com/office/powerpoint/2010/main" val="1635304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381000"/>
            <a:ext cx="7924800" cy="457200"/>
          </a:xfrm>
        </p:spPr>
        <p:txBody>
          <a:bodyPr>
            <a:normAutofit fontScale="90000"/>
          </a:bodyPr>
          <a:lstStyle/>
          <a:p>
            <a:r>
              <a:rPr lang="en-US" sz="4400" dirty="0"/>
              <a:t>          </a:t>
            </a:r>
            <a:endParaRPr lang="en-US" sz="2700" dirty="0"/>
          </a:p>
        </p:txBody>
      </p:sp>
      <p:sp>
        <p:nvSpPr>
          <p:cNvPr id="3" name="Content Placeholder 2">
            <a:extLst>
              <a:ext uri="{FF2B5EF4-FFF2-40B4-BE49-F238E27FC236}">
                <a16:creationId xmlns:a16="http://schemas.microsoft.com/office/drawing/2014/main" id="{6722CFED-93DA-44F8-A210-006C2175E5B7}"/>
              </a:ext>
            </a:extLst>
          </p:cNvPr>
          <p:cNvSpPr>
            <a:spLocks noGrp="1"/>
          </p:cNvSpPr>
          <p:nvPr>
            <p:ph idx="1"/>
          </p:nvPr>
        </p:nvSpPr>
        <p:spPr>
          <a:xfrm>
            <a:off x="533400" y="533400"/>
            <a:ext cx="7663872" cy="5257800"/>
          </a:xfrm>
        </p:spPr>
        <p:txBody>
          <a:bodyPr/>
          <a:lstStyle/>
          <a:p>
            <a:pPr marL="0" indent="0" algn="just">
              <a:buNone/>
            </a:pPr>
            <a:r>
              <a:rPr lang="en-US" sz="1400" dirty="0">
                <a:solidFill>
                  <a:schemeClr val="tx1"/>
                </a:solidFill>
                <a:effectLst/>
              </a:rPr>
              <a:t>it give me pleasure to introduce </a:t>
            </a:r>
            <a:r>
              <a:rPr lang="en-US" sz="1400" b="1" dirty="0">
                <a:solidFill>
                  <a:schemeClr val="tx1"/>
                </a:solidFill>
                <a:effectLst/>
              </a:rPr>
              <a:t>M R SWEATER</a:t>
            </a:r>
            <a:r>
              <a:rPr lang="en-US" sz="1400" dirty="0">
                <a:solidFill>
                  <a:schemeClr val="tx1"/>
                </a:solidFill>
                <a:effectLst/>
              </a:rPr>
              <a:t>. From a humble start in </a:t>
            </a:r>
            <a:r>
              <a:rPr lang="en-US" sz="1400" b="1" dirty="0">
                <a:solidFill>
                  <a:schemeClr val="tx1"/>
                </a:solidFill>
                <a:effectLst/>
              </a:rPr>
              <a:t>2017</a:t>
            </a:r>
            <a:r>
              <a:rPr lang="en-US" sz="1400" dirty="0">
                <a:solidFill>
                  <a:schemeClr val="tx1"/>
                </a:solidFill>
                <a:effectLst/>
              </a:rPr>
              <a:t> with our sincere effort M R emerged to be a leading textile base for future. </a:t>
            </a:r>
          </a:p>
          <a:p>
            <a:pPr marL="0" indent="0" algn="just">
              <a:buNone/>
            </a:pPr>
            <a:r>
              <a:rPr lang="en-US" sz="1400" dirty="0">
                <a:solidFill>
                  <a:schemeClr val="tx1"/>
                </a:solidFill>
                <a:effectLst/>
              </a:rPr>
              <a:t>Presently around 410 workers &amp; employees are working as well as we have experience                  mid Level management, technician and capable workforce to produce best quality products.</a:t>
            </a:r>
          </a:p>
          <a:p>
            <a:pPr marL="0" indent="0" algn="just">
              <a:buNone/>
            </a:pPr>
            <a:r>
              <a:rPr lang="en-US" sz="1400" dirty="0">
                <a:solidFill>
                  <a:schemeClr val="tx1"/>
                </a:solidFill>
                <a:effectLst/>
              </a:rPr>
              <a:t>  </a:t>
            </a:r>
          </a:p>
          <a:p>
            <a:pPr marL="0" indent="0" algn="just">
              <a:buNone/>
            </a:pPr>
            <a:r>
              <a:rPr lang="en-US" sz="1600" b="1" u="sng" dirty="0">
                <a:solidFill>
                  <a:schemeClr val="tx1"/>
                </a:solidFill>
                <a:effectLst/>
              </a:rPr>
              <a:t>Our mission</a:t>
            </a:r>
            <a:r>
              <a:rPr lang="en-US" sz="1600" dirty="0">
                <a:solidFill>
                  <a:schemeClr val="tx1"/>
                </a:solidFill>
                <a:effectLst/>
              </a:rPr>
              <a:t> </a:t>
            </a:r>
          </a:p>
          <a:p>
            <a:pPr algn="just">
              <a:buFont typeface="Arial" panose="020B0604020202020204" pitchFamily="34" charset="0"/>
              <a:buChar char="•"/>
            </a:pPr>
            <a:r>
              <a:rPr lang="en-US" sz="1400" dirty="0">
                <a:solidFill>
                  <a:schemeClr val="tx1"/>
                </a:solidFill>
                <a:effectLst/>
              </a:rPr>
              <a:t>To establish the best &amp; the most efficient manufacturing facilities in the country to ensure total satisfaction of Customer by offering quality product and on time delivery at competitive Price. </a:t>
            </a:r>
          </a:p>
          <a:p>
            <a:pPr marL="0" indent="0" algn="just">
              <a:buNone/>
            </a:pPr>
            <a:endParaRPr lang="en-US" sz="1400" b="1" u="sng" dirty="0">
              <a:solidFill>
                <a:schemeClr val="tx1"/>
              </a:solidFill>
              <a:effectLst/>
            </a:endParaRPr>
          </a:p>
          <a:p>
            <a:pPr marL="0" indent="0" algn="just">
              <a:buNone/>
            </a:pPr>
            <a:r>
              <a:rPr lang="en-US" sz="1400" b="1" u="sng" dirty="0">
                <a:solidFill>
                  <a:schemeClr val="tx1"/>
                </a:solidFill>
                <a:effectLst/>
              </a:rPr>
              <a:t>Our vision</a:t>
            </a:r>
            <a:r>
              <a:rPr lang="en-US" sz="1400" dirty="0">
                <a:solidFill>
                  <a:schemeClr val="tx1"/>
                </a:solidFill>
                <a:effectLst/>
              </a:rPr>
              <a:t> </a:t>
            </a:r>
          </a:p>
          <a:p>
            <a:pPr algn="just"/>
            <a:r>
              <a:rPr lang="en-US" sz="1400" dirty="0">
                <a:solidFill>
                  <a:schemeClr val="tx1"/>
                </a:solidFill>
                <a:effectLst/>
              </a:rPr>
              <a:t>Our Company vision is to provide products and services of high consistent quality ensuring maximum value and satisfaction to our customers through effective utilization of time and adoption of superior design, cost effectiveness, appropriate technology and talents of our work force</a:t>
            </a:r>
            <a:r>
              <a:rPr lang="en-US" sz="1600" dirty="0">
                <a:solidFill>
                  <a:schemeClr val="tx1"/>
                </a:solidFill>
                <a:effectLst/>
              </a:rPr>
              <a:t>.</a:t>
            </a:r>
          </a:p>
          <a:p>
            <a:pPr marL="0" indent="0" algn="just">
              <a:buNone/>
            </a:pPr>
            <a:endParaRPr lang="en-US" sz="1600" dirty="0">
              <a:effectLst/>
            </a:endParaRPr>
          </a:p>
          <a:p>
            <a:endParaRPr lang="en-US" dirty="0"/>
          </a:p>
        </p:txBody>
      </p:sp>
    </p:spTree>
    <p:extLst>
      <p:ext uri="{BB962C8B-B14F-4D97-AF65-F5344CB8AC3E}">
        <p14:creationId xmlns:p14="http://schemas.microsoft.com/office/powerpoint/2010/main" val="2717555848"/>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381000"/>
            <a:ext cx="7924800" cy="457200"/>
          </a:xfrm>
        </p:spPr>
        <p:txBody>
          <a:bodyPr>
            <a:normAutofit fontScale="90000"/>
          </a:bodyPr>
          <a:lstStyle/>
          <a:p>
            <a:r>
              <a:rPr lang="en-US" sz="4400" dirty="0"/>
              <a:t>          </a:t>
            </a:r>
            <a:endParaRPr lang="en-US" sz="2700" dirty="0"/>
          </a:p>
        </p:txBody>
      </p:sp>
      <p:sp>
        <p:nvSpPr>
          <p:cNvPr id="3" name="Content Placeholder 2">
            <a:extLst>
              <a:ext uri="{FF2B5EF4-FFF2-40B4-BE49-F238E27FC236}">
                <a16:creationId xmlns:a16="http://schemas.microsoft.com/office/drawing/2014/main" id="{6722CFED-93DA-44F8-A210-006C2175E5B7}"/>
              </a:ext>
            </a:extLst>
          </p:cNvPr>
          <p:cNvSpPr>
            <a:spLocks noGrp="1"/>
          </p:cNvSpPr>
          <p:nvPr>
            <p:ph idx="1"/>
          </p:nvPr>
        </p:nvSpPr>
        <p:spPr>
          <a:xfrm>
            <a:off x="228600" y="609600"/>
            <a:ext cx="8534400" cy="5715000"/>
          </a:xfrm>
        </p:spPr>
        <p:txBody>
          <a:bodyPr>
            <a:normAutofit/>
          </a:bodyPr>
          <a:lstStyle/>
          <a:p>
            <a:pPr marL="0" indent="0">
              <a:buNone/>
            </a:pPr>
            <a:endParaRPr lang="en-US" b="1" u="sng" dirty="0">
              <a:effectLst/>
            </a:endParaRPr>
          </a:p>
          <a:p>
            <a:pPr marL="0" indent="0">
              <a:buNone/>
            </a:pPr>
            <a:r>
              <a:rPr lang="en-US" b="1" u="sng" dirty="0">
                <a:effectLst/>
              </a:rPr>
              <a:t>About us</a:t>
            </a:r>
            <a:endParaRPr lang="en-US" dirty="0">
              <a:effectLst/>
            </a:endParaRPr>
          </a:p>
          <a:p>
            <a:pPr algn="just"/>
            <a:r>
              <a:rPr lang="en-US" sz="1400" b="1" dirty="0">
                <a:solidFill>
                  <a:schemeClr val="tx1"/>
                </a:solidFill>
                <a:effectLst/>
              </a:rPr>
              <a:t>M R Sweater has 44,000</a:t>
            </a:r>
            <a:r>
              <a:rPr lang="en-US" sz="1400" dirty="0">
                <a:solidFill>
                  <a:schemeClr val="tx1"/>
                </a:solidFill>
                <a:effectLst/>
              </a:rPr>
              <a:t> sq-ft of production area with all modern facilities present. All its major departments like marketing, planning, procurement, finance, shipping are in its head office at Dhaka. The production team is comprised of skilled labors &amp; most of the workers are men who are leading to dissolve men unemployment in Bangladesh. The managerial staff consists of a combination of national &amp; international professionals providing us necessary inputs to compete in post M F A era. The corporate culture of </a:t>
            </a:r>
            <a:r>
              <a:rPr lang="en-US" sz="1400" b="1" dirty="0">
                <a:solidFill>
                  <a:schemeClr val="tx1"/>
                </a:solidFill>
                <a:effectLst/>
              </a:rPr>
              <a:t>M R Sweater</a:t>
            </a:r>
            <a:r>
              <a:rPr lang="en-US" sz="1400" dirty="0">
                <a:solidFill>
                  <a:schemeClr val="tx1"/>
                </a:solidFill>
                <a:effectLst/>
              </a:rPr>
              <a:t> is transparent and it’s business policy promotes its employees to grow along with the organization</a:t>
            </a:r>
            <a:r>
              <a:rPr lang="en-US" sz="1400" i="1" dirty="0">
                <a:solidFill>
                  <a:schemeClr val="tx1"/>
                </a:solidFill>
                <a:effectLst/>
              </a:rPr>
              <a:t>.</a:t>
            </a:r>
            <a:endParaRPr lang="en-US" sz="1400" dirty="0">
              <a:solidFill>
                <a:schemeClr val="tx1"/>
              </a:solidFill>
              <a:effectLst/>
            </a:endParaRPr>
          </a:p>
          <a:p>
            <a:pPr marL="0" indent="0">
              <a:buNone/>
            </a:pPr>
            <a:r>
              <a:rPr lang="en-US" b="1" u="sng" dirty="0">
                <a:effectLst/>
              </a:rPr>
              <a:t>Product Range</a:t>
            </a:r>
            <a:endParaRPr lang="en-US" dirty="0">
              <a:effectLst/>
            </a:endParaRPr>
          </a:p>
          <a:p>
            <a:pPr algn="just">
              <a:buFont typeface="Arial" panose="020B0604020202020204" pitchFamily="34" charset="0"/>
              <a:buChar char="•"/>
            </a:pPr>
            <a:r>
              <a:rPr lang="en-US" sz="1400" dirty="0">
                <a:effectLst/>
              </a:rPr>
              <a:t> </a:t>
            </a:r>
            <a:r>
              <a:rPr lang="en-US" sz="1400" b="1" dirty="0">
                <a:solidFill>
                  <a:schemeClr val="tx1"/>
                </a:solidFill>
                <a:effectLst/>
              </a:rPr>
              <a:t>M R Sweater </a:t>
            </a:r>
            <a:r>
              <a:rPr lang="en-US" sz="1400" dirty="0">
                <a:solidFill>
                  <a:schemeClr val="tx1"/>
                </a:solidFill>
                <a:effectLst/>
              </a:rPr>
              <a:t>managements are involved in this trade from last one decade. They know the</a:t>
            </a:r>
            <a:r>
              <a:rPr lang="en-US" sz="1400" b="1" dirty="0">
                <a:solidFill>
                  <a:schemeClr val="tx1"/>
                </a:solidFill>
                <a:effectLst/>
              </a:rPr>
              <a:t> </a:t>
            </a:r>
            <a:r>
              <a:rPr lang="en-US" sz="1400" dirty="0">
                <a:solidFill>
                  <a:schemeClr val="tx1"/>
                </a:solidFill>
                <a:effectLst/>
              </a:rPr>
              <a:t>changes of fashion trends &amp; accordingly M R sweater has been started in terms of machinery &amp; technology. M R sweater is ready to do any kind of silhouettes like halter, tank top to coats, jackets.</a:t>
            </a:r>
          </a:p>
          <a:p>
            <a:pPr algn="just"/>
            <a:r>
              <a:rPr lang="en-US" sz="1400" b="1" dirty="0">
                <a:solidFill>
                  <a:schemeClr val="tx1"/>
                </a:solidFill>
                <a:effectLst/>
              </a:rPr>
              <a:t>M R Sweater </a:t>
            </a:r>
            <a:r>
              <a:rPr lang="en-US" sz="1400" dirty="0">
                <a:solidFill>
                  <a:schemeClr val="tx1"/>
                </a:solidFill>
                <a:effectLst/>
              </a:rPr>
              <a:t>has got its expertise to do planting with </a:t>
            </a:r>
            <a:r>
              <a:rPr lang="en-US" sz="1400" dirty="0" err="1">
                <a:solidFill>
                  <a:schemeClr val="tx1"/>
                </a:solidFill>
                <a:effectLst/>
              </a:rPr>
              <a:t>lycra</a:t>
            </a:r>
            <a:r>
              <a:rPr lang="en-US" sz="1400" dirty="0">
                <a:solidFill>
                  <a:schemeClr val="tx1"/>
                </a:solidFill>
                <a:effectLst/>
              </a:rPr>
              <a:t> to give a proper shape to the fitted</a:t>
            </a:r>
            <a:r>
              <a:rPr lang="en-US" sz="1400" b="1" dirty="0">
                <a:solidFill>
                  <a:schemeClr val="tx1"/>
                </a:solidFill>
                <a:effectLst/>
              </a:rPr>
              <a:t> </a:t>
            </a:r>
            <a:r>
              <a:rPr lang="en-US" sz="1400" dirty="0">
                <a:solidFill>
                  <a:schemeClr val="tx1"/>
                </a:solidFill>
                <a:effectLst/>
              </a:rPr>
              <a:t>garments. Style with embroideries and printings are some added value addition to their range. M R Sweater is pioneer in acid wash, enzyme wash, distress look sweater which are the most recent trend in fashion. We have our own tie up with unique dyeing washing plant &amp; Ring shine for these moist trend fashions</a:t>
            </a:r>
          </a:p>
          <a:p>
            <a:endParaRPr lang="en-US" dirty="0">
              <a:effectLst/>
            </a:endParaRPr>
          </a:p>
          <a:p>
            <a:endParaRPr lang="en-US" dirty="0"/>
          </a:p>
        </p:txBody>
      </p:sp>
    </p:spTree>
    <p:extLst>
      <p:ext uri="{BB962C8B-B14F-4D97-AF65-F5344CB8AC3E}">
        <p14:creationId xmlns:p14="http://schemas.microsoft.com/office/powerpoint/2010/main" val="2253001334"/>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381000"/>
            <a:ext cx="7924800" cy="457200"/>
          </a:xfrm>
        </p:spPr>
        <p:txBody>
          <a:bodyPr>
            <a:normAutofit fontScale="90000"/>
          </a:bodyPr>
          <a:lstStyle/>
          <a:p>
            <a:r>
              <a:rPr lang="en-US" sz="4400" dirty="0"/>
              <a:t>          </a:t>
            </a:r>
            <a:endParaRPr lang="en-US" sz="2700" dirty="0"/>
          </a:p>
        </p:txBody>
      </p:sp>
      <p:sp>
        <p:nvSpPr>
          <p:cNvPr id="3" name="Content Placeholder 2">
            <a:extLst>
              <a:ext uri="{FF2B5EF4-FFF2-40B4-BE49-F238E27FC236}">
                <a16:creationId xmlns:a16="http://schemas.microsoft.com/office/drawing/2014/main" id="{6722CFED-93DA-44F8-A210-006C2175E5B7}"/>
              </a:ext>
            </a:extLst>
          </p:cNvPr>
          <p:cNvSpPr>
            <a:spLocks noGrp="1"/>
          </p:cNvSpPr>
          <p:nvPr>
            <p:ph idx="1"/>
          </p:nvPr>
        </p:nvSpPr>
        <p:spPr>
          <a:xfrm>
            <a:off x="381000" y="381000"/>
            <a:ext cx="8316768" cy="6096000"/>
          </a:xfrm>
        </p:spPr>
        <p:txBody>
          <a:bodyPr>
            <a:normAutofit fontScale="77500" lnSpcReduction="20000"/>
          </a:bodyPr>
          <a:lstStyle/>
          <a:p>
            <a:pPr marL="0" indent="0">
              <a:buNone/>
            </a:pPr>
            <a:endParaRPr lang="en-US" sz="2300" b="1" u="sng" dirty="0">
              <a:effectLst/>
            </a:endParaRPr>
          </a:p>
          <a:p>
            <a:pPr marL="0" indent="0">
              <a:buNone/>
            </a:pPr>
            <a:r>
              <a:rPr lang="en-US" sz="2300" b="1" u="sng" dirty="0">
                <a:solidFill>
                  <a:schemeClr val="tx1"/>
                </a:solidFill>
                <a:effectLst/>
              </a:rPr>
              <a:t>Raw Material</a:t>
            </a:r>
            <a:endParaRPr lang="en-US" sz="2300" dirty="0">
              <a:solidFill>
                <a:schemeClr val="tx1"/>
              </a:solidFill>
              <a:effectLst/>
            </a:endParaRPr>
          </a:p>
          <a:p>
            <a:pPr algn="just"/>
            <a:r>
              <a:rPr lang="en-US" dirty="0">
                <a:solidFill>
                  <a:schemeClr val="tx1"/>
                </a:solidFill>
                <a:effectLst/>
              </a:rPr>
              <a:t>Raw materials are the most important element in the creation of best product. We always deal with almost all types of yarn starting from natural fibers like wool, woolen blends, cotton blends to man made fibers like viscose, nylon &amp; acrylic &amp; their blend based on deliveries &amp; quality preferences. We source yarn from Bangladesh, China, Korea, and Taiwan.</a:t>
            </a:r>
          </a:p>
          <a:p>
            <a:pPr marL="0" indent="0">
              <a:buNone/>
            </a:pPr>
            <a:r>
              <a:rPr lang="en-US" sz="2300" b="1" u="sng" dirty="0">
                <a:solidFill>
                  <a:schemeClr val="tx1"/>
                </a:solidFill>
                <a:effectLst/>
              </a:rPr>
              <a:t>Products &amp; Developments</a:t>
            </a:r>
            <a:endParaRPr lang="en-US" sz="2300" dirty="0">
              <a:solidFill>
                <a:schemeClr val="tx1"/>
              </a:solidFill>
              <a:effectLst/>
            </a:endParaRPr>
          </a:p>
          <a:p>
            <a:pPr algn="just"/>
            <a:r>
              <a:rPr lang="en-US" dirty="0">
                <a:solidFill>
                  <a:schemeClr val="tx1"/>
                </a:solidFill>
                <a:effectLst/>
              </a:rPr>
              <a:t>Sampling section of </a:t>
            </a:r>
            <a:r>
              <a:rPr lang="en-US" b="1" dirty="0">
                <a:solidFill>
                  <a:schemeClr val="tx1"/>
                </a:solidFill>
                <a:effectLst/>
              </a:rPr>
              <a:t>M R sweater</a:t>
            </a:r>
            <a:r>
              <a:rPr lang="en-US" dirty="0">
                <a:solidFill>
                  <a:schemeClr val="tx1"/>
                </a:solidFill>
                <a:effectLst/>
              </a:rPr>
              <a:t> is equipped with all kinds of machineries to fulfill its buyer’s need at any point of time. Experienced designers &amp; skilled workers in sampling department enables quick turn around of sampling request. Organization product prototyping to translating concepts into collection, all done here professionally with the help of technically experienced professionals. Huge database of yarn, trims &amp; accessories always lead to timely deliveries of all samples. </a:t>
            </a:r>
          </a:p>
          <a:p>
            <a:pPr marL="0" indent="0">
              <a:buNone/>
            </a:pPr>
            <a:r>
              <a:rPr lang="en-US" sz="2300" b="1" u="sng" dirty="0">
                <a:solidFill>
                  <a:schemeClr val="tx1"/>
                </a:solidFill>
                <a:effectLst/>
              </a:rPr>
              <a:t>Quality Assurance</a:t>
            </a:r>
            <a:endParaRPr lang="en-US" sz="2300" dirty="0">
              <a:solidFill>
                <a:schemeClr val="tx1"/>
              </a:solidFill>
              <a:effectLst/>
            </a:endParaRPr>
          </a:p>
          <a:p>
            <a:pPr algn="just"/>
            <a:r>
              <a:rPr lang="en-US" b="1" dirty="0">
                <a:solidFill>
                  <a:schemeClr val="tx1"/>
                </a:solidFill>
                <a:effectLst/>
              </a:rPr>
              <a:t>M R Sweater </a:t>
            </a:r>
            <a:r>
              <a:rPr lang="en-US" dirty="0">
                <a:solidFill>
                  <a:schemeClr val="tx1"/>
                </a:solidFill>
                <a:effectLst/>
              </a:rPr>
              <a:t>has its own quality assurance system to make top quality sweater. Quality</a:t>
            </a:r>
            <a:r>
              <a:rPr lang="en-US" b="1" dirty="0">
                <a:solidFill>
                  <a:schemeClr val="tx1"/>
                </a:solidFill>
                <a:effectLst/>
              </a:rPr>
              <a:t> </a:t>
            </a:r>
            <a:r>
              <a:rPr lang="en-US" dirty="0">
                <a:solidFill>
                  <a:schemeClr val="tx1"/>
                </a:solidFill>
                <a:effectLst/>
              </a:rPr>
              <a:t>assurance &amp; quality efficiency monitoring system reduces the rework &amp; hence improve the product efficiency as well as identify operators who require more training to meet requirements. Checkpoints at all process end ensure better quality product. Testing of raw materials for physical &amp; chemical characteristics by reputed textile testing laboratories ensures that the materials are of high standard. In house QA team carries out random in-house final inspection of the packed goods before conducting final inspection by buyer’s QA. So, our quality is without question. We pay special attention for quality and best services. We follow AQL 1.5 for inline and 2.5 for final inspection.</a:t>
            </a:r>
          </a:p>
          <a:p>
            <a:pPr marL="0" indent="0">
              <a:buNone/>
            </a:pPr>
            <a:r>
              <a:rPr lang="en-US" sz="2300" b="1" u="sng" dirty="0">
                <a:solidFill>
                  <a:schemeClr val="tx1"/>
                </a:solidFill>
                <a:effectLst/>
              </a:rPr>
              <a:t>Workflow &amp; Technologies</a:t>
            </a:r>
            <a:endParaRPr lang="en-US" sz="2300" dirty="0">
              <a:solidFill>
                <a:schemeClr val="tx1"/>
              </a:solidFill>
              <a:effectLst/>
            </a:endParaRPr>
          </a:p>
          <a:p>
            <a:pPr algn="just"/>
            <a:r>
              <a:rPr lang="en-US" dirty="0">
                <a:solidFill>
                  <a:schemeClr val="tx1"/>
                </a:solidFill>
                <a:effectLst/>
              </a:rPr>
              <a:t>Production planning, production targets based on sample are product engineering department to ensure timely deliveries. Implementation of proved production tracking system along with production efficiency monitoring system.</a:t>
            </a:r>
          </a:p>
          <a:p>
            <a:pPr marL="0" indent="0">
              <a:buNone/>
            </a:pPr>
            <a:endParaRPr lang="en-US" dirty="0">
              <a:effectLst/>
            </a:endParaRPr>
          </a:p>
          <a:p>
            <a:endParaRPr lang="en-US" dirty="0"/>
          </a:p>
        </p:txBody>
      </p:sp>
    </p:spTree>
    <p:extLst>
      <p:ext uri="{BB962C8B-B14F-4D97-AF65-F5344CB8AC3E}">
        <p14:creationId xmlns:p14="http://schemas.microsoft.com/office/powerpoint/2010/main" val="2630571831"/>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381000"/>
            <a:ext cx="7924800" cy="457200"/>
          </a:xfrm>
        </p:spPr>
        <p:txBody>
          <a:bodyPr>
            <a:normAutofit fontScale="90000"/>
          </a:bodyPr>
          <a:lstStyle/>
          <a:p>
            <a:r>
              <a:rPr lang="en-US" sz="4400" dirty="0"/>
              <a:t>          </a:t>
            </a:r>
            <a:endParaRPr lang="en-US" sz="2700" dirty="0"/>
          </a:p>
        </p:txBody>
      </p:sp>
      <p:graphicFrame>
        <p:nvGraphicFramePr>
          <p:cNvPr id="2" name="Content Placeholder 1">
            <a:extLst>
              <a:ext uri="{FF2B5EF4-FFF2-40B4-BE49-F238E27FC236}">
                <a16:creationId xmlns:a16="http://schemas.microsoft.com/office/drawing/2014/main" id="{A61A887F-7CE5-48BA-9D22-DB70BF175AC5}"/>
              </a:ext>
            </a:extLst>
          </p:cNvPr>
          <p:cNvGraphicFramePr>
            <a:graphicFrameLocks noGrp="1"/>
          </p:cNvGraphicFramePr>
          <p:nvPr>
            <p:ph idx="1"/>
            <p:extLst>
              <p:ext uri="{D42A27DB-BD31-4B8C-83A1-F6EECF244321}">
                <p14:modId xmlns:p14="http://schemas.microsoft.com/office/powerpoint/2010/main" val="3437464460"/>
              </p:ext>
            </p:extLst>
          </p:nvPr>
        </p:nvGraphicFramePr>
        <p:xfrm>
          <a:off x="308212" y="381000"/>
          <a:ext cx="8458200" cy="6174476"/>
        </p:xfrm>
        <a:graphic>
          <a:graphicData uri="http://schemas.openxmlformats.org/drawingml/2006/table">
            <a:tbl>
              <a:tblPr>
                <a:tableStyleId>{5C22544A-7EE6-4342-B048-85BDC9FD1C3A}</a:tableStyleId>
              </a:tblPr>
              <a:tblGrid>
                <a:gridCol w="238820">
                  <a:extLst>
                    <a:ext uri="{9D8B030D-6E8A-4147-A177-3AD203B41FA5}">
                      <a16:colId xmlns:a16="http://schemas.microsoft.com/office/drawing/2014/main" val="3020969760"/>
                    </a:ext>
                  </a:extLst>
                </a:gridCol>
                <a:gridCol w="6826264">
                  <a:extLst>
                    <a:ext uri="{9D8B030D-6E8A-4147-A177-3AD203B41FA5}">
                      <a16:colId xmlns:a16="http://schemas.microsoft.com/office/drawing/2014/main" val="800302821"/>
                    </a:ext>
                  </a:extLst>
                </a:gridCol>
                <a:gridCol w="1393116">
                  <a:extLst>
                    <a:ext uri="{9D8B030D-6E8A-4147-A177-3AD203B41FA5}">
                      <a16:colId xmlns:a16="http://schemas.microsoft.com/office/drawing/2014/main" val="446109176"/>
                    </a:ext>
                  </a:extLst>
                </a:gridCol>
              </a:tblGrid>
              <a:tr h="296354">
                <a:tc gridSpan="2">
                  <a:txBody>
                    <a:bodyPr/>
                    <a:lstStyle/>
                    <a:p>
                      <a:pPr marL="0" marR="0">
                        <a:spcBef>
                          <a:spcPts val="0"/>
                        </a:spcBef>
                        <a:spcAft>
                          <a:spcPts val="0"/>
                        </a:spcAft>
                      </a:pPr>
                      <a:r>
                        <a:rPr lang="en-US" sz="1300" dirty="0">
                          <a:effectLst/>
                        </a:rPr>
                        <a:t>·  Winding Machine (12 Spindle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10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3901261776"/>
                  </a:ext>
                </a:extLst>
              </a:tr>
              <a:tr h="294496">
                <a:tc gridSpan="2">
                  <a:txBody>
                    <a:bodyPr/>
                    <a:lstStyle/>
                    <a:p>
                      <a:pPr marL="0" marR="0">
                        <a:lnSpc>
                          <a:spcPts val="1580"/>
                        </a:lnSpc>
                        <a:spcBef>
                          <a:spcPts val="0"/>
                        </a:spcBef>
                        <a:spcAft>
                          <a:spcPts val="0"/>
                        </a:spcAft>
                      </a:pPr>
                      <a:r>
                        <a:rPr lang="en-US" sz="1300" dirty="0">
                          <a:effectLst/>
                        </a:rPr>
                        <a:t>·  Computerized Jacquard knitting machine (12gg)</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84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728262029"/>
                  </a:ext>
                </a:extLst>
              </a:tr>
              <a:tr h="581839">
                <a:tc gridSpan="2">
                  <a:txBody>
                    <a:bodyPr/>
                    <a:lstStyle/>
                    <a:p>
                      <a:pPr marL="0" marR="0">
                        <a:lnSpc>
                          <a:spcPts val="1580"/>
                        </a:lnSpc>
                        <a:spcBef>
                          <a:spcPts val="0"/>
                        </a:spcBef>
                        <a:spcAft>
                          <a:spcPts val="0"/>
                        </a:spcAft>
                      </a:pPr>
                      <a:r>
                        <a:rPr lang="en-US" sz="1300" dirty="0">
                          <a:effectLst/>
                        </a:rPr>
                        <a:t>·  Computerized Jacquard knitting machine (Multi gauge)</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78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1221532447"/>
                  </a:ext>
                </a:extLst>
              </a:tr>
              <a:tr h="294496">
                <a:tc gridSpan="2">
                  <a:txBody>
                    <a:bodyPr/>
                    <a:lstStyle/>
                    <a:p>
                      <a:pPr marL="0" marR="0">
                        <a:lnSpc>
                          <a:spcPts val="1590"/>
                        </a:lnSpc>
                        <a:spcBef>
                          <a:spcPts val="0"/>
                        </a:spcBef>
                        <a:spcAft>
                          <a:spcPts val="0"/>
                        </a:spcAft>
                      </a:pP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58750" marR="0" algn="ctr">
                        <a:spcBef>
                          <a:spcPts val="0"/>
                        </a:spcBef>
                        <a:spcAft>
                          <a:spcPts val="0"/>
                        </a:spcAft>
                      </a:pP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2138512822"/>
                  </a:ext>
                </a:extLst>
              </a:tr>
              <a:tr h="294496">
                <a:tc gridSpan="2">
                  <a:txBody>
                    <a:bodyPr/>
                    <a:lstStyle/>
                    <a:p>
                      <a:pPr marL="0" marR="0">
                        <a:lnSpc>
                          <a:spcPts val="1580"/>
                        </a:lnSpc>
                        <a:spcBef>
                          <a:spcPts val="0"/>
                        </a:spcBef>
                        <a:spcAft>
                          <a:spcPts val="0"/>
                        </a:spcAft>
                      </a:pPr>
                      <a:r>
                        <a:rPr lang="en-US" sz="1300" dirty="0">
                          <a:effectLst/>
                        </a:rPr>
                        <a:t>·  Dial linking Machine (brand – Universal) 14gg</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60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1318272299"/>
                  </a:ext>
                </a:extLst>
              </a:tr>
              <a:tr h="294496">
                <a:tc gridSpan="2">
                  <a:txBody>
                    <a:bodyPr/>
                    <a:lstStyle/>
                    <a:p>
                      <a:pPr marL="0" marR="0">
                        <a:lnSpc>
                          <a:spcPts val="1580"/>
                        </a:lnSpc>
                        <a:spcBef>
                          <a:spcPts val="0"/>
                        </a:spcBef>
                        <a:spcAft>
                          <a:spcPts val="0"/>
                        </a:spcAft>
                      </a:pPr>
                      <a:r>
                        <a:rPr lang="en-US" sz="1300">
                          <a:effectLst/>
                        </a:rPr>
                        <a:t>·  Dial linking Machine (brand – Universal) 08gg</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30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1461395787"/>
                  </a:ext>
                </a:extLst>
              </a:tr>
              <a:tr h="294496">
                <a:tc gridSpan="2">
                  <a:txBody>
                    <a:bodyPr/>
                    <a:lstStyle/>
                    <a:p>
                      <a:pPr marL="0" marR="0">
                        <a:lnSpc>
                          <a:spcPts val="1580"/>
                        </a:lnSpc>
                        <a:spcBef>
                          <a:spcPts val="0"/>
                        </a:spcBef>
                        <a:spcAft>
                          <a:spcPts val="0"/>
                        </a:spcAft>
                      </a:pPr>
                      <a:r>
                        <a:rPr lang="en-US" sz="1300" dirty="0">
                          <a:effectLst/>
                        </a:rPr>
                        <a:t>·  Dial linking Machine (brand – Universal) 06gg</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30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3832006344"/>
                  </a:ext>
                </a:extLst>
              </a:tr>
              <a:tr h="294496">
                <a:tc gridSpan="2">
                  <a:txBody>
                    <a:bodyPr/>
                    <a:lstStyle/>
                    <a:p>
                      <a:pPr marL="0" marR="0">
                        <a:lnSpc>
                          <a:spcPts val="1580"/>
                        </a:lnSpc>
                        <a:spcBef>
                          <a:spcPts val="0"/>
                        </a:spcBef>
                        <a:spcAft>
                          <a:spcPts val="0"/>
                        </a:spcAft>
                      </a:pPr>
                      <a:r>
                        <a:rPr lang="en-US" sz="1300" dirty="0">
                          <a:effectLst/>
                        </a:rPr>
                        <a:t>·  Auto Strap knitting machine ( brand-Flying Tiger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84150" marR="0" algn="ctr">
                        <a:spcBef>
                          <a:spcPts val="0"/>
                        </a:spcBef>
                        <a:spcAft>
                          <a:spcPts val="0"/>
                        </a:spcAft>
                      </a:pPr>
                      <a:r>
                        <a:rPr lang="en-US" sz="1300" dirty="0">
                          <a:effectLst/>
                        </a:rPr>
                        <a:t>02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2521403997"/>
                  </a:ext>
                </a:extLst>
              </a:tr>
              <a:tr h="294496">
                <a:tc gridSpan="2">
                  <a:txBody>
                    <a:bodyPr/>
                    <a:lstStyle/>
                    <a:p>
                      <a:pPr marL="0" marR="0">
                        <a:lnSpc>
                          <a:spcPts val="1580"/>
                        </a:lnSpc>
                        <a:spcBef>
                          <a:spcPts val="0"/>
                        </a:spcBef>
                        <a:spcAft>
                          <a:spcPts val="0"/>
                        </a:spcAft>
                      </a:pPr>
                      <a:r>
                        <a:rPr lang="en-US" sz="1300" dirty="0">
                          <a:effectLst/>
                        </a:rPr>
                        <a:t>·  Over lock Machine (brand-Juki)</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84150" marR="0" algn="ctr">
                        <a:spcBef>
                          <a:spcPts val="0"/>
                        </a:spcBef>
                        <a:spcAft>
                          <a:spcPts val="0"/>
                        </a:spcAft>
                      </a:pPr>
                      <a:r>
                        <a:rPr lang="en-US" sz="1300">
                          <a:effectLst/>
                        </a:rPr>
                        <a:t>03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2112175717"/>
                  </a:ext>
                </a:extLst>
              </a:tr>
              <a:tr h="294496">
                <a:tc gridSpan="2">
                  <a:txBody>
                    <a:bodyPr/>
                    <a:lstStyle/>
                    <a:p>
                      <a:pPr marL="0" marR="0">
                        <a:lnSpc>
                          <a:spcPts val="1590"/>
                        </a:lnSpc>
                        <a:spcBef>
                          <a:spcPts val="0"/>
                        </a:spcBef>
                        <a:spcAft>
                          <a:spcPts val="0"/>
                        </a:spcAft>
                      </a:pPr>
                      <a:r>
                        <a:rPr lang="en-US" sz="1300">
                          <a:effectLst/>
                        </a:rPr>
                        <a:t>·  Lock Stitch Machine with Thread trimmer( brand– Juki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a:effectLst/>
                        </a:rPr>
                        <a:t>01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1125990514"/>
                  </a:ext>
                </a:extLst>
              </a:tr>
              <a:tr h="294496">
                <a:tc gridSpan="2">
                  <a:txBody>
                    <a:bodyPr/>
                    <a:lstStyle/>
                    <a:p>
                      <a:pPr marL="0" marR="0">
                        <a:lnSpc>
                          <a:spcPts val="1580"/>
                        </a:lnSpc>
                        <a:spcBef>
                          <a:spcPts val="0"/>
                        </a:spcBef>
                        <a:spcAft>
                          <a:spcPts val="0"/>
                        </a:spcAft>
                      </a:pPr>
                      <a:r>
                        <a:rPr lang="en-US" sz="1300">
                          <a:effectLst/>
                        </a:rPr>
                        <a:t>·  Electronic Button Machine (brand – Juki)</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a:effectLst/>
                        </a:rPr>
                        <a:t>02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2213779309"/>
                  </a:ext>
                </a:extLst>
              </a:tr>
              <a:tr h="294496">
                <a:tc gridSpan="2">
                  <a:txBody>
                    <a:bodyPr/>
                    <a:lstStyle/>
                    <a:p>
                      <a:pPr marL="0" marR="0">
                        <a:lnSpc>
                          <a:spcPts val="1580"/>
                        </a:lnSpc>
                        <a:spcBef>
                          <a:spcPts val="0"/>
                        </a:spcBef>
                        <a:spcAft>
                          <a:spcPts val="0"/>
                        </a:spcAft>
                      </a:pPr>
                      <a:r>
                        <a:rPr lang="en-US" sz="1300">
                          <a:effectLst/>
                        </a:rPr>
                        <a:t>·  Electronic Bar tac Machine (brand – Juki)</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254000" marR="0">
                        <a:spcBef>
                          <a:spcPts val="0"/>
                        </a:spcBef>
                        <a:spcAft>
                          <a:spcPts val="0"/>
                        </a:spcAft>
                      </a:pPr>
                      <a:r>
                        <a:rPr lang="en-US" sz="1300" dirty="0">
                          <a:effectLst/>
                        </a:rPr>
                        <a:t>      02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791201442"/>
                  </a:ext>
                </a:extLst>
              </a:tr>
              <a:tr h="294496">
                <a:tc>
                  <a:txBody>
                    <a:bodyPr/>
                    <a:lstStyle/>
                    <a:p>
                      <a:pPr marL="0" marR="0">
                        <a:lnSpc>
                          <a:spcPts val="1580"/>
                        </a:lnSpc>
                        <a:spcBef>
                          <a:spcPts val="0"/>
                        </a:spcBef>
                        <a:spcAft>
                          <a:spcPts val="0"/>
                        </a:spcAft>
                      </a:pPr>
                      <a:r>
                        <a:rPr lang="en-US" sz="13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76200" marR="0">
                        <a:spcBef>
                          <a:spcPts val="0"/>
                        </a:spcBef>
                        <a:spcAft>
                          <a:spcPts val="0"/>
                        </a:spcAft>
                      </a:pPr>
                      <a:r>
                        <a:rPr lang="en-US" sz="1300">
                          <a:effectLst/>
                        </a:rPr>
                        <a:t>Automatic Washing Machine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184150" marR="0" algn="ctr">
                        <a:spcBef>
                          <a:spcPts val="0"/>
                        </a:spcBef>
                        <a:spcAft>
                          <a:spcPts val="0"/>
                        </a:spcAft>
                      </a:pPr>
                      <a:r>
                        <a:rPr lang="en-US" sz="1300">
                          <a:effectLst/>
                        </a:rPr>
                        <a:t>01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1498248402"/>
                  </a:ext>
                </a:extLst>
              </a:tr>
              <a:tr h="292638">
                <a:tc>
                  <a:txBody>
                    <a:bodyPr/>
                    <a:lstStyle/>
                    <a:p>
                      <a:pPr marL="0" marR="0">
                        <a:lnSpc>
                          <a:spcPts val="1575"/>
                        </a:lnSpc>
                        <a:spcBef>
                          <a:spcPts val="0"/>
                        </a:spcBef>
                        <a:spcAft>
                          <a:spcPts val="0"/>
                        </a:spcAft>
                      </a:pPr>
                      <a:r>
                        <a:rPr lang="en-US" sz="13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76200" marR="0">
                        <a:spcBef>
                          <a:spcPts val="0"/>
                        </a:spcBef>
                        <a:spcAft>
                          <a:spcPts val="0"/>
                        </a:spcAft>
                      </a:pPr>
                      <a:r>
                        <a:rPr lang="en-US" sz="1300">
                          <a:effectLst/>
                        </a:rPr>
                        <a:t>Hydro Extractor</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184150" marR="0" algn="ctr">
                        <a:spcBef>
                          <a:spcPts val="0"/>
                        </a:spcBef>
                        <a:spcAft>
                          <a:spcPts val="0"/>
                        </a:spcAft>
                      </a:pPr>
                      <a:r>
                        <a:rPr lang="en-US" sz="1300">
                          <a:effectLst/>
                        </a:rPr>
                        <a:t>01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2060485286"/>
                  </a:ext>
                </a:extLst>
              </a:tr>
              <a:tr h="291709">
                <a:tc gridSpan="2">
                  <a:txBody>
                    <a:bodyPr/>
                    <a:lstStyle/>
                    <a:p>
                      <a:pPr marL="0" marR="0">
                        <a:lnSpc>
                          <a:spcPts val="1570"/>
                        </a:lnSpc>
                        <a:spcBef>
                          <a:spcPts val="0"/>
                        </a:spcBef>
                        <a:spcAft>
                          <a:spcPts val="0"/>
                        </a:spcAft>
                      </a:pPr>
                      <a:r>
                        <a:rPr lang="en-US" sz="1300">
                          <a:effectLst/>
                        </a:rPr>
                        <a:t>·  Tumbler Dryer (Capacity- 200 Lbs Origin – Hong kong)</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96850" marR="0" algn="ctr">
                        <a:spcBef>
                          <a:spcPts val="0"/>
                        </a:spcBef>
                        <a:spcAft>
                          <a:spcPts val="0"/>
                        </a:spcAft>
                      </a:pPr>
                      <a:r>
                        <a:rPr lang="en-US" sz="1300" dirty="0">
                          <a:effectLst/>
                        </a:rPr>
                        <a:t>03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829107471"/>
                  </a:ext>
                </a:extLst>
              </a:tr>
              <a:tr h="294496">
                <a:tc gridSpan="2">
                  <a:txBody>
                    <a:bodyPr/>
                    <a:lstStyle/>
                    <a:p>
                      <a:pPr marL="0" marR="0">
                        <a:lnSpc>
                          <a:spcPts val="1580"/>
                        </a:lnSpc>
                        <a:spcBef>
                          <a:spcPts val="0"/>
                        </a:spcBef>
                        <a:spcAft>
                          <a:spcPts val="0"/>
                        </a:spcAft>
                      </a:pPr>
                      <a:r>
                        <a:rPr lang="en-US" sz="1300">
                          <a:effectLst/>
                        </a:rPr>
                        <a:t>·  Steam Boiler (capacity – 500kg)</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hMerge="1">
                  <a:txBody>
                    <a:bodyPr/>
                    <a:lstStyle/>
                    <a:p>
                      <a:endParaRPr lang="en-US"/>
                    </a:p>
                  </a:txBody>
                  <a:tcPr/>
                </a:tc>
                <a:tc>
                  <a:txBody>
                    <a:bodyPr/>
                    <a:lstStyle/>
                    <a:p>
                      <a:pPr marL="184150" marR="0" algn="ctr">
                        <a:spcBef>
                          <a:spcPts val="0"/>
                        </a:spcBef>
                        <a:spcAft>
                          <a:spcPts val="0"/>
                        </a:spcAft>
                      </a:pPr>
                      <a:r>
                        <a:rPr lang="en-US" sz="1300">
                          <a:effectLst/>
                        </a:rPr>
                        <a:t>01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3361831016"/>
                  </a:ext>
                </a:extLst>
              </a:tr>
              <a:tr h="294496">
                <a:tc>
                  <a:txBody>
                    <a:bodyPr/>
                    <a:lstStyle/>
                    <a:p>
                      <a:pPr marL="0" marR="0">
                        <a:lnSpc>
                          <a:spcPts val="1580"/>
                        </a:lnSpc>
                        <a:spcBef>
                          <a:spcPts val="0"/>
                        </a:spcBef>
                        <a:spcAft>
                          <a:spcPts val="0"/>
                        </a:spcAft>
                      </a:pPr>
                      <a:r>
                        <a:rPr lang="en-US" sz="13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76200" marR="0">
                        <a:spcBef>
                          <a:spcPts val="0"/>
                        </a:spcBef>
                        <a:spcAft>
                          <a:spcPts val="0"/>
                        </a:spcAft>
                      </a:pPr>
                      <a:r>
                        <a:rPr lang="en-US" sz="1300">
                          <a:effectLst/>
                        </a:rPr>
                        <a:t>Vacuuming Iron Table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184150" marR="0" algn="ctr">
                        <a:spcBef>
                          <a:spcPts val="0"/>
                        </a:spcBef>
                        <a:spcAft>
                          <a:spcPts val="0"/>
                        </a:spcAft>
                      </a:pPr>
                      <a:r>
                        <a:rPr lang="en-US" sz="1300">
                          <a:effectLst/>
                        </a:rPr>
                        <a:t>20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206238690"/>
                  </a:ext>
                </a:extLst>
              </a:tr>
              <a:tr h="294496">
                <a:tc>
                  <a:txBody>
                    <a:bodyPr/>
                    <a:lstStyle/>
                    <a:p>
                      <a:pPr marL="0" marR="0">
                        <a:lnSpc>
                          <a:spcPts val="1580"/>
                        </a:lnSpc>
                        <a:spcBef>
                          <a:spcPts val="0"/>
                        </a:spcBef>
                        <a:spcAft>
                          <a:spcPts val="0"/>
                        </a:spcAft>
                      </a:pPr>
                      <a:r>
                        <a:rPr lang="en-US" sz="13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76200" marR="0">
                        <a:spcBef>
                          <a:spcPts val="0"/>
                        </a:spcBef>
                        <a:spcAft>
                          <a:spcPts val="0"/>
                        </a:spcAft>
                      </a:pPr>
                      <a:r>
                        <a:rPr lang="en-US" sz="1300">
                          <a:effectLst/>
                        </a:rPr>
                        <a:t>Brushing Machine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184150" marR="0" algn="ctr">
                        <a:spcBef>
                          <a:spcPts val="0"/>
                        </a:spcBef>
                        <a:spcAft>
                          <a:spcPts val="0"/>
                        </a:spcAft>
                      </a:pPr>
                      <a:r>
                        <a:rPr lang="en-US" sz="1300">
                          <a:effectLst/>
                        </a:rPr>
                        <a:t>01 Sets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3543596323"/>
                  </a:ext>
                </a:extLst>
              </a:tr>
              <a:tr h="294496">
                <a:tc>
                  <a:txBody>
                    <a:bodyPr/>
                    <a:lstStyle/>
                    <a:p>
                      <a:pPr marL="0" marR="0">
                        <a:lnSpc>
                          <a:spcPts val="1580"/>
                        </a:lnSpc>
                        <a:spcBef>
                          <a:spcPts val="0"/>
                        </a:spcBef>
                        <a:spcAft>
                          <a:spcPts val="0"/>
                        </a:spcAft>
                      </a:pPr>
                      <a:r>
                        <a:rPr lang="en-US" sz="13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76200" marR="0">
                        <a:spcBef>
                          <a:spcPts val="0"/>
                        </a:spcBef>
                        <a:spcAft>
                          <a:spcPts val="0"/>
                        </a:spcAft>
                      </a:pPr>
                      <a:r>
                        <a:rPr lang="en-US" sz="1300">
                          <a:effectLst/>
                        </a:rPr>
                        <a:t>Sewing Machine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184150" marR="0" algn="ctr">
                        <a:spcBef>
                          <a:spcPts val="0"/>
                        </a:spcBef>
                        <a:spcAft>
                          <a:spcPts val="0"/>
                        </a:spcAft>
                      </a:pPr>
                      <a:r>
                        <a:rPr lang="en-US" sz="1300" dirty="0">
                          <a:effectLst/>
                        </a:rPr>
                        <a:t>12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3790929392"/>
                  </a:ext>
                </a:extLst>
              </a:tr>
              <a:tr h="294496">
                <a:tc>
                  <a:txBody>
                    <a:bodyPr/>
                    <a:lstStyle/>
                    <a:p>
                      <a:pPr marL="0" marR="0">
                        <a:lnSpc>
                          <a:spcPts val="1580"/>
                        </a:lnSpc>
                        <a:spcBef>
                          <a:spcPts val="0"/>
                        </a:spcBef>
                        <a:spcAft>
                          <a:spcPts val="0"/>
                        </a:spcAft>
                      </a:pPr>
                      <a:r>
                        <a:rPr lang="en-US" sz="13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76200" marR="0">
                        <a:spcBef>
                          <a:spcPts val="0"/>
                        </a:spcBef>
                        <a:spcAft>
                          <a:spcPts val="0"/>
                        </a:spcAft>
                      </a:pPr>
                      <a:r>
                        <a:rPr lang="en-US" sz="1300" dirty="0">
                          <a:effectLst/>
                        </a:rPr>
                        <a:t>Generator (310KVA &amp; 125 KVA)</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tc>
                  <a:txBody>
                    <a:bodyPr/>
                    <a:lstStyle/>
                    <a:p>
                      <a:pPr marL="184150" marR="0" algn="ctr">
                        <a:spcBef>
                          <a:spcPts val="0"/>
                        </a:spcBef>
                        <a:spcAft>
                          <a:spcPts val="0"/>
                        </a:spcAft>
                      </a:pPr>
                      <a:r>
                        <a:rPr lang="en-US" sz="1300" dirty="0">
                          <a:effectLst/>
                        </a:rPr>
                        <a:t>02 Sets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450170000"/>
                  </a:ext>
                </a:extLst>
              </a:tr>
            </a:tbl>
          </a:graphicData>
        </a:graphic>
      </p:graphicFrame>
    </p:spTree>
    <p:extLst>
      <p:ext uri="{BB962C8B-B14F-4D97-AF65-F5344CB8AC3E}">
        <p14:creationId xmlns:p14="http://schemas.microsoft.com/office/powerpoint/2010/main" val="4199291663"/>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71D4B-F44A-44D5-A560-A4E403BA746D}"/>
              </a:ext>
            </a:extLst>
          </p:cNvPr>
          <p:cNvSpPr>
            <a:spLocks noGrp="1"/>
          </p:cNvSpPr>
          <p:nvPr>
            <p:ph type="title"/>
          </p:nvPr>
        </p:nvSpPr>
        <p:spPr>
          <a:xfrm>
            <a:off x="816263" y="609600"/>
            <a:ext cx="7511473" cy="1312480"/>
          </a:xfrm>
        </p:spPr>
        <p:txBody>
          <a:bodyPr/>
          <a:lstStyle/>
          <a:p>
            <a:r>
              <a:rPr lang="en-US" b="1" dirty="0"/>
              <a:t>Production Capacity</a:t>
            </a:r>
            <a:br>
              <a:rPr lang="en-US" dirty="0"/>
            </a:br>
            <a:endParaRPr lang="en-US" dirty="0"/>
          </a:p>
        </p:txBody>
      </p:sp>
      <p:sp>
        <p:nvSpPr>
          <p:cNvPr id="3" name="Content Placeholder 2">
            <a:extLst>
              <a:ext uri="{FF2B5EF4-FFF2-40B4-BE49-F238E27FC236}">
                <a16:creationId xmlns:a16="http://schemas.microsoft.com/office/drawing/2014/main" id="{5337050A-5F51-4A18-AF93-75FB64133935}"/>
              </a:ext>
            </a:extLst>
          </p:cNvPr>
          <p:cNvSpPr>
            <a:spLocks noGrp="1"/>
          </p:cNvSpPr>
          <p:nvPr>
            <p:ph idx="1"/>
          </p:nvPr>
        </p:nvSpPr>
        <p:spPr>
          <a:xfrm>
            <a:off x="816264" y="1676400"/>
            <a:ext cx="7511472" cy="4422162"/>
          </a:xfrm>
        </p:spPr>
        <p:txBody>
          <a:bodyPr>
            <a:normAutofit lnSpcReduction="10000"/>
          </a:bodyPr>
          <a:lstStyle/>
          <a:p>
            <a:r>
              <a:rPr lang="en-US" dirty="0"/>
              <a:t>As an emerging sweater-manufacturing unit, M R Sweater has a good capacity in 3, 5, 7 &amp; 12GG.The present production capacity of about 1,00,000 pcs per month, Gauge wise </a:t>
            </a:r>
          </a:p>
          <a:p>
            <a:pPr marL="0" indent="0">
              <a:buNone/>
            </a:pPr>
            <a:endParaRPr lang="en-US" b="1" dirty="0"/>
          </a:p>
          <a:p>
            <a:pPr marL="0" indent="0">
              <a:buNone/>
            </a:pPr>
            <a:r>
              <a:rPr lang="en-US" b="1" dirty="0"/>
              <a:t>break down of the production capacity is as follows:</a:t>
            </a:r>
          </a:p>
          <a:p>
            <a:r>
              <a:rPr lang="en-US" dirty="0"/>
              <a:t>12GG </a:t>
            </a:r>
            <a:r>
              <a:rPr lang="en-US" dirty="0" err="1"/>
              <a:t>steiger</a:t>
            </a:r>
            <a:r>
              <a:rPr lang="en-US" dirty="0"/>
              <a:t>( Jacquard) 60 </a:t>
            </a:r>
            <a:r>
              <a:rPr lang="en-US" dirty="0" err="1"/>
              <a:t>nos</a:t>
            </a:r>
            <a:r>
              <a:rPr lang="en-US" dirty="0"/>
              <a:t> -- &gt; 55,000 pcs/month</a:t>
            </a:r>
          </a:p>
          <a:p>
            <a:r>
              <a:rPr lang="en-US" dirty="0"/>
              <a:t>12gg giant start (jacquard) 24 </a:t>
            </a:r>
            <a:r>
              <a:rPr lang="en-US" dirty="0" err="1"/>
              <a:t>nos</a:t>
            </a:r>
            <a:r>
              <a:rPr lang="en-US" dirty="0"/>
              <a:t> --- &gt; 20,000 pcs/month</a:t>
            </a:r>
          </a:p>
          <a:p>
            <a:r>
              <a:rPr lang="en-US" dirty="0"/>
              <a:t>5&amp;7GG GIANT STAR 30 Nos --- &gt; 20,000 pcs/month</a:t>
            </a:r>
          </a:p>
          <a:p>
            <a:r>
              <a:rPr lang="en-US" dirty="0"/>
              <a:t>3.5,5&amp;7gg Multi (Jacquard) </a:t>
            </a:r>
            <a:r>
              <a:rPr lang="en-US" dirty="0" err="1"/>
              <a:t>stoll</a:t>
            </a:r>
            <a:r>
              <a:rPr lang="en-US" dirty="0"/>
              <a:t> 24 Nos -- &gt; 30,000 pcs</a:t>
            </a:r>
          </a:p>
          <a:p>
            <a:r>
              <a:rPr lang="en-US" dirty="0"/>
              <a:t>MULTIGG STEIGER(jacquard) 24 </a:t>
            </a:r>
            <a:r>
              <a:rPr lang="en-US" dirty="0" err="1"/>
              <a:t>nos</a:t>
            </a:r>
            <a:r>
              <a:rPr lang="en-US" dirty="0"/>
              <a:t> -- &gt; 26,000 pcs</a:t>
            </a:r>
          </a:p>
          <a:p>
            <a:r>
              <a:rPr lang="en-US" dirty="0"/>
              <a:t>Total production Month: 1,50,000 pcs </a:t>
            </a:r>
          </a:p>
          <a:p>
            <a:r>
              <a:rPr lang="en-US" dirty="0"/>
              <a:t>Total production year : 18,00,000 pcs (approximate)</a:t>
            </a:r>
          </a:p>
        </p:txBody>
      </p:sp>
    </p:spTree>
    <p:extLst>
      <p:ext uri="{BB962C8B-B14F-4D97-AF65-F5344CB8AC3E}">
        <p14:creationId xmlns:p14="http://schemas.microsoft.com/office/powerpoint/2010/main" val="3066855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4A28F6E-297D-4BD6-A89E-2EE50CC181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848436"/>
            <a:ext cx="3736975" cy="18954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F3D7311-E8F3-4A04-BE2A-B9616F0B2C9D}"/>
              </a:ext>
            </a:extLst>
          </p:cNvPr>
          <p:cNvSpPr/>
          <p:nvPr/>
        </p:nvSpPr>
        <p:spPr>
          <a:xfrm>
            <a:off x="-1143000" y="2874273"/>
            <a:ext cx="2973891" cy="369332"/>
          </a:xfrm>
          <a:prstGeom prst="rect">
            <a:avLst/>
          </a:prstGeom>
        </p:spPr>
        <p:txBody>
          <a:bodyPr wrap="square">
            <a:spAutoFit/>
          </a:bodyPr>
          <a:lstStyle/>
          <a:p>
            <a:pPr marL="1371600" marR="0" algn="just">
              <a:spcBef>
                <a:spcPts val="0"/>
              </a:spcBef>
              <a:spcAft>
                <a:spcPts val="0"/>
              </a:spcAft>
            </a:pPr>
            <a:r>
              <a:rPr lang="en-US" b="1" dirty="0">
                <a:latin typeface="Times New Roman" panose="02020603050405020304" pitchFamily="18" charset="0"/>
                <a:ea typeface="Times New Roman" panose="02020603050405020304" pitchFamily="18" charset="0"/>
                <a:cs typeface="Arial" panose="020B0604020202020204" pitchFamily="34" charset="0"/>
              </a:rPr>
              <a:t>DBID: 398513</a:t>
            </a:r>
            <a:endParaRPr lang="en-US" sz="1050" dirty="0">
              <a:latin typeface="Calibri" panose="020F0502020204030204" pitchFamily="34" charset="0"/>
              <a:ea typeface="Calibri" panose="020F0502020204030204" pitchFamily="34" charset="0"/>
              <a:cs typeface="Arial" panose="020B0604020202020204" pitchFamily="34" charset="0"/>
            </a:endParaRPr>
          </a:p>
        </p:txBody>
      </p:sp>
      <p:pic>
        <p:nvPicPr>
          <p:cNvPr id="4099" name="Picture 3">
            <a:extLst>
              <a:ext uri="{FF2B5EF4-FFF2-40B4-BE49-F238E27FC236}">
                <a16:creationId xmlns:a16="http://schemas.microsoft.com/office/drawing/2014/main" id="{96C0A84D-E163-45EB-9FA5-14060CAA44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945" y="3267412"/>
            <a:ext cx="2190750" cy="20288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882C5A4-D6F8-44A3-A9CB-D2E4CD22CAAC}"/>
              </a:ext>
            </a:extLst>
          </p:cNvPr>
          <p:cNvSpPr/>
          <p:nvPr/>
        </p:nvSpPr>
        <p:spPr>
          <a:xfrm>
            <a:off x="343945" y="5401723"/>
            <a:ext cx="2569934" cy="369332"/>
          </a:xfrm>
          <a:prstGeom prst="rect">
            <a:avLst/>
          </a:prstGeom>
        </p:spPr>
        <p:txBody>
          <a:bodyPr wrap="none">
            <a:spAutoFit/>
          </a:bodyPr>
          <a:lstStyle/>
          <a:p>
            <a:pPr marL="939800" marR="0">
              <a:spcBef>
                <a:spcPts val="0"/>
              </a:spcBef>
              <a:spcAft>
                <a:spcPts val="0"/>
              </a:spcAft>
            </a:pPr>
            <a:r>
              <a:rPr lang="en-US" dirty="0">
                <a:latin typeface="Arial" panose="020B0604020202020204" pitchFamily="34" charset="0"/>
                <a:ea typeface="Arial" panose="020B0604020202020204" pitchFamily="34" charset="0"/>
                <a:cs typeface="Arial" panose="020B0604020202020204" pitchFamily="34" charset="0"/>
              </a:rPr>
              <a:t>[On process..]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8">
            <a:extLst>
              <a:ext uri="{FF2B5EF4-FFF2-40B4-BE49-F238E27FC236}">
                <a16:creationId xmlns:a16="http://schemas.microsoft.com/office/drawing/2014/main" id="{079313D1-ED67-430D-AD6D-734FAE037850}"/>
              </a:ext>
            </a:extLst>
          </p:cNvPr>
          <p:cNvSpPr>
            <a:spLocks/>
          </p:cNvSpPr>
          <p:nvPr/>
        </p:nvSpPr>
        <p:spPr>
          <a:xfrm>
            <a:off x="8534878" y="0"/>
            <a:ext cx="609122" cy="609600"/>
          </a:xfrm>
          <a:prstGeom prst="rect">
            <a:avLst/>
          </a:prstGeom>
          <a:solidFill>
            <a:srgbClr val="BB1924"/>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3" name="Rectangle 7">
            <a:extLst>
              <a:ext uri="{FF2B5EF4-FFF2-40B4-BE49-F238E27FC236}">
                <a16:creationId xmlns:a16="http://schemas.microsoft.com/office/drawing/2014/main" id="{1E2B1002-DDE5-49E9-B901-AF2DC5607FD4}"/>
              </a:ext>
            </a:extLst>
          </p:cNvPr>
          <p:cNvSpPr>
            <a:spLocks/>
          </p:cNvSpPr>
          <p:nvPr/>
        </p:nvSpPr>
        <p:spPr>
          <a:xfrm>
            <a:off x="7315799" y="0"/>
            <a:ext cx="1219200" cy="609600"/>
          </a:xfrm>
          <a:prstGeom prst="rect">
            <a:avLst/>
          </a:prstGeom>
          <a:solidFill>
            <a:srgbClr val="892C01"/>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4" name="Rectangle 6">
            <a:extLst>
              <a:ext uri="{FF2B5EF4-FFF2-40B4-BE49-F238E27FC236}">
                <a16:creationId xmlns:a16="http://schemas.microsoft.com/office/drawing/2014/main" id="{A09A8619-D9BB-4889-A19D-0B60786C3D81}"/>
              </a:ext>
            </a:extLst>
          </p:cNvPr>
          <p:cNvSpPr>
            <a:spLocks/>
          </p:cNvSpPr>
          <p:nvPr/>
        </p:nvSpPr>
        <p:spPr>
          <a:xfrm>
            <a:off x="6096720" y="0"/>
            <a:ext cx="1219200" cy="609600"/>
          </a:xfrm>
          <a:prstGeom prst="rect">
            <a:avLst/>
          </a:prstGeom>
          <a:solidFill>
            <a:srgbClr val="F08B33"/>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5" name="Rectangle 5">
            <a:extLst>
              <a:ext uri="{FF2B5EF4-FFF2-40B4-BE49-F238E27FC236}">
                <a16:creationId xmlns:a16="http://schemas.microsoft.com/office/drawing/2014/main" id="{82D8C42F-8A08-440F-81FC-D6EF57DF13CF}"/>
              </a:ext>
            </a:extLst>
          </p:cNvPr>
          <p:cNvSpPr>
            <a:spLocks/>
          </p:cNvSpPr>
          <p:nvPr/>
        </p:nvSpPr>
        <p:spPr>
          <a:xfrm>
            <a:off x="4877642" y="0"/>
            <a:ext cx="1219200" cy="609600"/>
          </a:xfrm>
          <a:prstGeom prst="rect">
            <a:avLst/>
          </a:prstGeom>
          <a:solidFill>
            <a:srgbClr val="ECCB8C"/>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6" name="Rectangle 4">
            <a:extLst>
              <a:ext uri="{FF2B5EF4-FFF2-40B4-BE49-F238E27FC236}">
                <a16:creationId xmlns:a16="http://schemas.microsoft.com/office/drawing/2014/main" id="{952BD70D-2F09-4248-93AB-A26464F26085}"/>
              </a:ext>
            </a:extLst>
          </p:cNvPr>
          <p:cNvSpPr>
            <a:spLocks/>
          </p:cNvSpPr>
          <p:nvPr/>
        </p:nvSpPr>
        <p:spPr>
          <a:xfrm>
            <a:off x="3658563" y="0"/>
            <a:ext cx="1219200" cy="609600"/>
          </a:xfrm>
          <a:prstGeom prst="rect">
            <a:avLst/>
          </a:prstGeom>
          <a:solidFill>
            <a:srgbClr val="BC8A45"/>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7" name="Rectangle 3">
            <a:extLst>
              <a:ext uri="{FF2B5EF4-FFF2-40B4-BE49-F238E27FC236}">
                <a16:creationId xmlns:a16="http://schemas.microsoft.com/office/drawing/2014/main" id="{EDA2A7E4-661F-42E0-AC07-5B98128CDCA1}"/>
              </a:ext>
            </a:extLst>
          </p:cNvPr>
          <p:cNvSpPr>
            <a:spLocks/>
          </p:cNvSpPr>
          <p:nvPr/>
        </p:nvSpPr>
        <p:spPr>
          <a:xfrm>
            <a:off x="2439484" y="0"/>
            <a:ext cx="1219200" cy="609600"/>
          </a:xfrm>
          <a:prstGeom prst="rect">
            <a:avLst/>
          </a:prstGeom>
          <a:solidFill>
            <a:srgbClr val="EFBA48"/>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8" name="Rectangle 2">
            <a:extLst>
              <a:ext uri="{FF2B5EF4-FFF2-40B4-BE49-F238E27FC236}">
                <a16:creationId xmlns:a16="http://schemas.microsoft.com/office/drawing/2014/main" id="{A40AD1E7-61F7-4D3A-8D75-6AA969C22E57}"/>
              </a:ext>
            </a:extLst>
          </p:cNvPr>
          <p:cNvSpPr>
            <a:spLocks/>
          </p:cNvSpPr>
          <p:nvPr/>
        </p:nvSpPr>
        <p:spPr>
          <a:xfrm>
            <a:off x="1220406" y="0"/>
            <a:ext cx="1219200" cy="609600"/>
          </a:xfrm>
          <a:prstGeom prst="rect">
            <a:avLst/>
          </a:prstGeom>
          <a:solidFill>
            <a:srgbClr val="22345C"/>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9" name="Rectangle 1">
            <a:extLst>
              <a:ext uri="{FF2B5EF4-FFF2-40B4-BE49-F238E27FC236}">
                <a16:creationId xmlns:a16="http://schemas.microsoft.com/office/drawing/2014/main" id="{C86F983B-04D0-4AE7-A24E-BABBFEF112E6}"/>
              </a:ext>
            </a:extLst>
          </p:cNvPr>
          <p:cNvSpPr>
            <a:spLocks/>
          </p:cNvSpPr>
          <p:nvPr/>
        </p:nvSpPr>
        <p:spPr>
          <a:xfrm>
            <a:off x="1327" y="0"/>
            <a:ext cx="1219200" cy="609600"/>
          </a:xfrm>
          <a:prstGeom prst="rect">
            <a:avLst/>
          </a:prstGeom>
          <a:solidFill>
            <a:srgbClr val="D75B66"/>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4" name="about us">
            <a:extLst>
              <a:ext uri="{FF2B5EF4-FFF2-40B4-BE49-F238E27FC236}">
                <a16:creationId xmlns:a16="http://schemas.microsoft.com/office/drawing/2014/main" id="{EED8C79B-CBA3-4602-89F3-F7B12F4F76CC}"/>
              </a:ext>
            </a:extLst>
          </p:cNvPr>
          <p:cNvSpPr txBox="1"/>
          <p:nvPr/>
        </p:nvSpPr>
        <p:spPr>
          <a:xfrm>
            <a:off x="4728802" y="-164557"/>
            <a:ext cx="4110637" cy="938714"/>
          </a:xfrm>
          <a:prstGeom prst="rect">
            <a:avLst/>
          </a:prstGeom>
          <a:noFill/>
        </p:spPr>
        <p:txBody>
          <a:bodyPr wrap="square" lIns="121917" tIns="60958" rIns="121917" bIns="60958" rtlCol="0">
            <a:spAutoFit/>
          </a:bodyPr>
          <a:lstStyle/>
          <a:p>
            <a:r>
              <a:rPr lang="en-US" sz="5300" dirty="0"/>
              <a:t>Certificates</a:t>
            </a:r>
          </a:p>
        </p:txBody>
      </p:sp>
      <p:sp>
        <p:nvSpPr>
          <p:cNvPr id="3" name="about us">
            <a:extLst>
              <a:ext uri="{FF2B5EF4-FFF2-40B4-BE49-F238E27FC236}">
                <a16:creationId xmlns:a16="http://schemas.microsoft.com/office/drawing/2014/main" id="{EDFE06AD-B020-48E7-80CF-C884DFD81C42}"/>
              </a:ext>
            </a:extLst>
          </p:cNvPr>
          <p:cNvSpPr txBox="1"/>
          <p:nvPr/>
        </p:nvSpPr>
        <p:spPr>
          <a:xfrm>
            <a:off x="3631383" y="285346"/>
            <a:ext cx="1379539" cy="369328"/>
          </a:xfrm>
          <a:prstGeom prst="rect">
            <a:avLst/>
          </a:prstGeom>
          <a:noFill/>
        </p:spPr>
        <p:txBody>
          <a:bodyPr wrap="none" lIns="121917" tIns="60958" rIns="121917" bIns="60958" rtlCol="0">
            <a:spAutoFit/>
          </a:bodyPr>
          <a:lstStyle/>
          <a:p>
            <a:r>
              <a:rPr lang="en-US" sz="1600" dirty="0"/>
              <a:t>Certificates</a:t>
            </a:r>
          </a:p>
        </p:txBody>
      </p:sp>
    </p:spTree>
    <p:extLst>
      <p:ext uri="{BB962C8B-B14F-4D97-AF65-F5344CB8AC3E}">
        <p14:creationId xmlns:p14="http://schemas.microsoft.com/office/powerpoint/2010/main" val="54811471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50"/>
                                        <p:tgtEl>
                                          <p:spTgt spid="3"/>
                                        </p:tgtEl>
                                      </p:cBhvr>
                                    </p:animEffect>
                                  </p:childTnLst>
                                </p:cTn>
                              </p:par>
                            </p:childTnLst>
                          </p:cTn>
                        </p:par>
                        <p:par>
                          <p:cTn id="8" fill="hold">
                            <p:stCondLst>
                              <p:cond delay="15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150"/>
                                        <p:tgtEl>
                                          <p:spTgt spid="4"/>
                                        </p:tgtEl>
                                      </p:cBhvr>
                                    </p:animEffect>
                                  </p:childTnLst>
                                </p:cTn>
                              </p:par>
                            </p:childTnLst>
                          </p:cTn>
                        </p:par>
                        <p:par>
                          <p:cTn id="12" fill="hold">
                            <p:stCondLst>
                              <p:cond delay="300"/>
                            </p:stCondLst>
                            <p:childTnLst>
                              <p:par>
                                <p:cTn id="13" presetID="2" presetClass="entr" presetSubtype="1" fill="hold" grpId="0" nodeType="afterEffect">
                                  <p:stCondLst>
                                    <p:cond delay="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 fill="hold"/>
                                        <p:tgtEl>
                                          <p:spTgt spid="19"/>
                                        </p:tgtEl>
                                        <p:attrNameLst>
                                          <p:attrName>ppt_x</p:attrName>
                                        </p:attrNameLst>
                                      </p:cBhvr>
                                      <p:tavLst>
                                        <p:tav tm="0">
                                          <p:val>
                                            <p:strVal val="#ppt_x"/>
                                          </p:val>
                                        </p:tav>
                                        <p:tav tm="100000">
                                          <p:val>
                                            <p:strVal val="#ppt_x"/>
                                          </p:val>
                                        </p:tav>
                                      </p:tavLst>
                                    </p:anim>
                                    <p:anim calcmode="lin" valueType="num">
                                      <p:cBhvr additive="base">
                                        <p:cTn id="16" dur="5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400"/>
                            </p:stCondLst>
                            <p:childTnLst>
                              <p:par>
                                <p:cTn id="18" presetID="2" presetClass="entr" presetSubtype="1" fill="hold" grpId="0" nodeType="afterEffect">
                                  <p:stCondLst>
                                    <p:cond delay="5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 fill="hold"/>
                                        <p:tgtEl>
                                          <p:spTgt spid="18"/>
                                        </p:tgtEl>
                                        <p:attrNameLst>
                                          <p:attrName>ppt_x</p:attrName>
                                        </p:attrNameLst>
                                      </p:cBhvr>
                                      <p:tavLst>
                                        <p:tav tm="0">
                                          <p:val>
                                            <p:strVal val="#ppt_x"/>
                                          </p:val>
                                        </p:tav>
                                        <p:tav tm="100000">
                                          <p:val>
                                            <p:strVal val="#ppt_x"/>
                                          </p:val>
                                        </p:tav>
                                      </p:tavLst>
                                    </p:anim>
                                    <p:anim calcmode="lin" valueType="num">
                                      <p:cBhvr additive="base">
                                        <p:cTn id="21" dur="50" fill="hold"/>
                                        <p:tgtEl>
                                          <p:spTgt spid="18"/>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 presetClass="entr" presetSubtype="1" fill="hold" grpId="0" nodeType="afterEffect">
                                  <p:stCondLst>
                                    <p:cond delay="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 fill="hold"/>
                                        <p:tgtEl>
                                          <p:spTgt spid="17"/>
                                        </p:tgtEl>
                                        <p:attrNameLst>
                                          <p:attrName>ppt_x</p:attrName>
                                        </p:attrNameLst>
                                      </p:cBhvr>
                                      <p:tavLst>
                                        <p:tav tm="0">
                                          <p:val>
                                            <p:strVal val="#ppt_x"/>
                                          </p:val>
                                        </p:tav>
                                        <p:tav tm="100000">
                                          <p:val>
                                            <p:strVal val="#ppt_x"/>
                                          </p:val>
                                        </p:tav>
                                      </p:tavLst>
                                    </p:anim>
                                    <p:anim calcmode="lin" valueType="num">
                                      <p:cBhvr additive="base">
                                        <p:cTn id="26" dur="50" fill="hold"/>
                                        <p:tgtEl>
                                          <p:spTgt spid="17"/>
                                        </p:tgtEl>
                                        <p:attrNameLst>
                                          <p:attrName>ppt_y</p:attrName>
                                        </p:attrNameLst>
                                      </p:cBhvr>
                                      <p:tavLst>
                                        <p:tav tm="0">
                                          <p:val>
                                            <p:strVal val="0-#ppt_h/2"/>
                                          </p:val>
                                        </p:tav>
                                        <p:tav tm="100000">
                                          <p:val>
                                            <p:strVal val="#ppt_y"/>
                                          </p:val>
                                        </p:tav>
                                      </p:tavLst>
                                    </p:anim>
                                  </p:childTnLst>
                                </p:cTn>
                              </p:par>
                            </p:childTnLst>
                          </p:cTn>
                        </p:par>
                        <p:par>
                          <p:cTn id="27" fill="hold">
                            <p:stCondLst>
                              <p:cond delay="600"/>
                            </p:stCondLst>
                            <p:childTnLst>
                              <p:par>
                                <p:cTn id="28" presetID="2" presetClass="entr" presetSubtype="1" fill="hold" grpId="0" nodeType="afterEffect">
                                  <p:stCondLst>
                                    <p:cond delay="5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 fill="hold"/>
                                        <p:tgtEl>
                                          <p:spTgt spid="16"/>
                                        </p:tgtEl>
                                        <p:attrNameLst>
                                          <p:attrName>ppt_x</p:attrName>
                                        </p:attrNameLst>
                                      </p:cBhvr>
                                      <p:tavLst>
                                        <p:tav tm="0">
                                          <p:val>
                                            <p:strVal val="#ppt_x"/>
                                          </p:val>
                                        </p:tav>
                                        <p:tav tm="100000">
                                          <p:val>
                                            <p:strVal val="#ppt_x"/>
                                          </p:val>
                                        </p:tav>
                                      </p:tavLst>
                                    </p:anim>
                                    <p:anim calcmode="lin" valueType="num">
                                      <p:cBhvr additive="base">
                                        <p:cTn id="31" dur="50" fill="hold"/>
                                        <p:tgtEl>
                                          <p:spTgt spid="16"/>
                                        </p:tgtEl>
                                        <p:attrNameLst>
                                          <p:attrName>ppt_y</p:attrName>
                                        </p:attrNameLst>
                                      </p:cBhvr>
                                      <p:tavLst>
                                        <p:tav tm="0">
                                          <p:val>
                                            <p:strVal val="0-#ppt_h/2"/>
                                          </p:val>
                                        </p:tav>
                                        <p:tav tm="100000">
                                          <p:val>
                                            <p:strVal val="#ppt_y"/>
                                          </p:val>
                                        </p:tav>
                                      </p:tavLst>
                                    </p:anim>
                                  </p:childTnLst>
                                </p:cTn>
                              </p:par>
                            </p:childTnLst>
                          </p:cTn>
                        </p:par>
                        <p:par>
                          <p:cTn id="32" fill="hold">
                            <p:stCondLst>
                              <p:cond delay="700"/>
                            </p:stCondLst>
                            <p:childTnLst>
                              <p:par>
                                <p:cTn id="33" presetID="2" presetClass="entr" presetSubtype="1" fill="hold" grpId="0" nodeType="afterEffect">
                                  <p:stCondLst>
                                    <p:cond delay="5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 fill="hold"/>
                                        <p:tgtEl>
                                          <p:spTgt spid="15"/>
                                        </p:tgtEl>
                                        <p:attrNameLst>
                                          <p:attrName>ppt_x</p:attrName>
                                        </p:attrNameLst>
                                      </p:cBhvr>
                                      <p:tavLst>
                                        <p:tav tm="0">
                                          <p:val>
                                            <p:strVal val="#ppt_x"/>
                                          </p:val>
                                        </p:tav>
                                        <p:tav tm="100000">
                                          <p:val>
                                            <p:strVal val="#ppt_x"/>
                                          </p:val>
                                        </p:tav>
                                      </p:tavLst>
                                    </p:anim>
                                    <p:anim calcmode="lin" valueType="num">
                                      <p:cBhvr additive="base">
                                        <p:cTn id="36" dur="50" fill="hold"/>
                                        <p:tgtEl>
                                          <p:spTgt spid="15"/>
                                        </p:tgtEl>
                                        <p:attrNameLst>
                                          <p:attrName>ppt_y</p:attrName>
                                        </p:attrNameLst>
                                      </p:cBhvr>
                                      <p:tavLst>
                                        <p:tav tm="0">
                                          <p:val>
                                            <p:strVal val="0-#ppt_h/2"/>
                                          </p:val>
                                        </p:tav>
                                        <p:tav tm="100000">
                                          <p:val>
                                            <p:strVal val="#ppt_y"/>
                                          </p:val>
                                        </p:tav>
                                      </p:tavLst>
                                    </p:anim>
                                  </p:childTnLst>
                                </p:cTn>
                              </p:par>
                            </p:childTnLst>
                          </p:cTn>
                        </p:par>
                        <p:par>
                          <p:cTn id="37" fill="hold">
                            <p:stCondLst>
                              <p:cond delay="800"/>
                            </p:stCondLst>
                            <p:childTnLst>
                              <p:par>
                                <p:cTn id="38" presetID="2" presetClass="entr" presetSubtype="1" fill="hold" grpId="0" nodeType="afterEffect">
                                  <p:stCondLst>
                                    <p:cond delay="5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 fill="hold"/>
                                        <p:tgtEl>
                                          <p:spTgt spid="14"/>
                                        </p:tgtEl>
                                        <p:attrNameLst>
                                          <p:attrName>ppt_x</p:attrName>
                                        </p:attrNameLst>
                                      </p:cBhvr>
                                      <p:tavLst>
                                        <p:tav tm="0">
                                          <p:val>
                                            <p:strVal val="#ppt_x"/>
                                          </p:val>
                                        </p:tav>
                                        <p:tav tm="100000">
                                          <p:val>
                                            <p:strVal val="#ppt_x"/>
                                          </p:val>
                                        </p:tav>
                                      </p:tavLst>
                                    </p:anim>
                                    <p:anim calcmode="lin" valueType="num">
                                      <p:cBhvr additive="base">
                                        <p:cTn id="41" dur="50" fill="hold"/>
                                        <p:tgtEl>
                                          <p:spTgt spid="14"/>
                                        </p:tgtEl>
                                        <p:attrNameLst>
                                          <p:attrName>ppt_y</p:attrName>
                                        </p:attrNameLst>
                                      </p:cBhvr>
                                      <p:tavLst>
                                        <p:tav tm="0">
                                          <p:val>
                                            <p:strVal val="0-#ppt_h/2"/>
                                          </p:val>
                                        </p:tav>
                                        <p:tav tm="100000">
                                          <p:val>
                                            <p:strVal val="#ppt_y"/>
                                          </p:val>
                                        </p:tav>
                                      </p:tavLst>
                                    </p:anim>
                                  </p:childTnLst>
                                </p:cTn>
                              </p:par>
                            </p:childTnLst>
                          </p:cTn>
                        </p:par>
                        <p:par>
                          <p:cTn id="42" fill="hold">
                            <p:stCondLst>
                              <p:cond delay="900"/>
                            </p:stCondLst>
                            <p:childTnLst>
                              <p:par>
                                <p:cTn id="43" presetID="2" presetClass="entr" presetSubtype="1" fill="hold" grpId="0" nodeType="afterEffect">
                                  <p:stCondLst>
                                    <p:cond delay="5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 fill="hold"/>
                                        <p:tgtEl>
                                          <p:spTgt spid="13"/>
                                        </p:tgtEl>
                                        <p:attrNameLst>
                                          <p:attrName>ppt_x</p:attrName>
                                        </p:attrNameLst>
                                      </p:cBhvr>
                                      <p:tavLst>
                                        <p:tav tm="0">
                                          <p:val>
                                            <p:strVal val="#ppt_x"/>
                                          </p:val>
                                        </p:tav>
                                        <p:tav tm="100000">
                                          <p:val>
                                            <p:strVal val="#ppt_x"/>
                                          </p:val>
                                        </p:tav>
                                      </p:tavLst>
                                    </p:anim>
                                    <p:anim calcmode="lin" valueType="num">
                                      <p:cBhvr additive="base">
                                        <p:cTn id="46" dur="50" fill="hold"/>
                                        <p:tgtEl>
                                          <p:spTgt spid="13"/>
                                        </p:tgtEl>
                                        <p:attrNameLst>
                                          <p:attrName>ppt_y</p:attrName>
                                        </p:attrNameLst>
                                      </p:cBhvr>
                                      <p:tavLst>
                                        <p:tav tm="0">
                                          <p:val>
                                            <p:strVal val="0-#ppt_h/2"/>
                                          </p:val>
                                        </p:tav>
                                        <p:tav tm="100000">
                                          <p:val>
                                            <p:strVal val="#ppt_y"/>
                                          </p:val>
                                        </p:tav>
                                      </p:tavLst>
                                    </p:anim>
                                  </p:childTnLst>
                                </p:cTn>
                              </p:par>
                            </p:childTnLst>
                          </p:cTn>
                        </p:par>
                        <p:par>
                          <p:cTn id="47" fill="hold">
                            <p:stCondLst>
                              <p:cond delay="1000"/>
                            </p:stCondLst>
                            <p:childTnLst>
                              <p:par>
                                <p:cTn id="48" presetID="2" presetClass="entr" presetSubtype="1" fill="hold" grpId="0" nodeType="afterEffect">
                                  <p:stCondLst>
                                    <p:cond delay="5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 fill="hold"/>
                                        <p:tgtEl>
                                          <p:spTgt spid="12"/>
                                        </p:tgtEl>
                                        <p:attrNameLst>
                                          <p:attrName>ppt_x</p:attrName>
                                        </p:attrNameLst>
                                      </p:cBhvr>
                                      <p:tavLst>
                                        <p:tav tm="0">
                                          <p:val>
                                            <p:strVal val="#ppt_x"/>
                                          </p:val>
                                        </p:tav>
                                        <p:tav tm="100000">
                                          <p:val>
                                            <p:strVal val="#ppt_x"/>
                                          </p:val>
                                        </p:tav>
                                      </p:tavLst>
                                    </p:anim>
                                    <p:anim calcmode="lin" valueType="num">
                                      <p:cBhvr additive="base">
                                        <p:cTn id="51" dur="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4"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381000"/>
            <a:ext cx="7924800" cy="457200"/>
          </a:xfrm>
        </p:spPr>
        <p:txBody>
          <a:bodyPr>
            <a:normAutofit fontScale="90000"/>
          </a:bodyPr>
          <a:lstStyle/>
          <a:p>
            <a:r>
              <a:rPr lang="en-US" sz="4400" dirty="0"/>
              <a:t>          </a:t>
            </a:r>
            <a:endParaRPr lang="en-US" sz="2700" dirty="0"/>
          </a:p>
        </p:txBody>
      </p:sp>
      <p:sp>
        <p:nvSpPr>
          <p:cNvPr id="3" name="Rectangle 8">
            <a:extLst>
              <a:ext uri="{FF2B5EF4-FFF2-40B4-BE49-F238E27FC236}">
                <a16:creationId xmlns:a16="http://schemas.microsoft.com/office/drawing/2014/main" id="{3F6E5767-F152-4A9C-97D8-A1F5327F3B0D}"/>
              </a:ext>
            </a:extLst>
          </p:cNvPr>
          <p:cNvSpPr>
            <a:spLocks/>
          </p:cNvSpPr>
          <p:nvPr/>
        </p:nvSpPr>
        <p:spPr>
          <a:xfrm>
            <a:off x="8534878" y="0"/>
            <a:ext cx="609122" cy="609600"/>
          </a:xfrm>
          <a:prstGeom prst="rect">
            <a:avLst/>
          </a:prstGeom>
          <a:solidFill>
            <a:srgbClr val="BB1924"/>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4" name="Rectangle 7">
            <a:extLst>
              <a:ext uri="{FF2B5EF4-FFF2-40B4-BE49-F238E27FC236}">
                <a16:creationId xmlns:a16="http://schemas.microsoft.com/office/drawing/2014/main" id="{B2616CEF-FC49-4DED-ACAA-CA700DCFEB51}"/>
              </a:ext>
            </a:extLst>
          </p:cNvPr>
          <p:cNvSpPr>
            <a:spLocks/>
          </p:cNvSpPr>
          <p:nvPr/>
        </p:nvSpPr>
        <p:spPr>
          <a:xfrm>
            <a:off x="7315799" y="0"/>
            <a:ext cx="1219200" cy="609600"/>
          </a:xfrm>
          <a:prstGeom prst="rect">
            <a:avLst/>
          </a:prstGeom>
          <a:solidFill>
            <a:srgbClr val="892C01"/>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5" name="Rectangle 6">
            <a:extLst>
              <a:ext uri="{FF2B5EF4-FFF2-40B4-BE49-F238E27FC236}">
                <a16:creationId xmlns:a16="http://schemas.microsoft.com/office/drawing/2014/main" id="{5E7658DE-79A5-479C-BAB7-055D76AD057B}"/>
              </a:ext>
            </a:extLst>
          </p:cNvPr>
          <p:cNvSpPr>
            <a:spLocks/>
          </p:cNvSpPr>
          <p:nvPr/>
        </p:nvSpPr>
        <p:spPr>
          <a:xfrm>
            <a:off x="6096720" y="0"/>
            <a:ext cx="1219200" cy="609600"/>
          </a:xfrm>
          <a:prstGeom prst="rect">
            <a:avLst/>
          </a:prstGeom>
          <a:solidFill>
            <a:srgbClr val="F08B33"/>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6" name="Rectangle 5">
            <a:extLst>
              <a:ext uri="{FF2B5EF4-FFF2-40B4-BE49-F238E27FC236}">
                <a16:creationId xmlns:a16="http://schemas.microsoft.com/office/drawing/2014/main" id="{A7699721-7977-4959-92BE-BC8056253129}"/>
              </a:ext>
            </a:extLst>
          </p:cNvPr>
          <p:cNvSpPr>
            <a:spLocks/>
          </p:cNvSpPr>
          <p:nvPr/>
        </p:nvSpPr>
        <p:spPr>
          <a:xfrm>
            <a:off x="4877642" y="0"/>
            <a:ext cx="1219200" cy="609600"/>
          </a:xfrm>
          <a:prstGeom prst="rect">
            <a:avLst/>
          </a:prstGeom>
          <a:solidFill>
            <a:srgbClr val="ECCB8C"/>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8" name="Rectangle 4">
            <a:extLst>
              <a:ext uri="{FF2B5EF4-FFF2-40B4-BE49-F238E27FC236}">
                <a16:creationId xmlns:a16="http://schemas.microsoft.com/office/drawing/2014/main" id="{B8E27475-24C8-4149-AE82-B84FAE9F5182}"/>
              </a:ext>
            </a:extLst>
          </p:cNvPr>
          <p:cNvSpPr>
            <a:spLocks/>
          </p:cNvSpPr>
          <p:nvPr/>
        </p:nvSpPr>
        <p:spPr>
          <a:xfrm>
            <a:off x="3658563" y="0"/>
            <a:ext cx="1219200" cy="609600"/>
          </a:xfrm>
          <a:prstGeom prst="rect">
            <a:avLst/>
          </a:prstGeom>
          <a:solidFill>
            <a:srgbClr val="BC8A45"/>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9" name="Rectangle 3">
            <a:extLst>
              <a:ext uri="{FF2B5EF4-FFF2-40B4-BE49-F238E27FC236}">
                <a16:creationId xmlns:a16="http://schemas.microsoft.com/office/drawing/2014/main" id="{EE9F1563-3A4F-402F-A395-15D9ADA54494}"/>
              </a:ext>
            </a:extLst>
          </p:cNvPr>
          <p:cNvSpPr>
            <a:spLocks/>
          </p:cNvSpPr>
          <p:nvPr/>
        </p:nvSpPr>
        <p:spPr>
          <a:xfrm>
            <a:off x="2439484" y="0"/>
            <a:ext cx="1219200" cy="609600"/>
          </a:xfrm>
          <a:prstGeom prst="rect">
            <a:avLst/>
          </a:prstGeom>
          <a:solidFill>
            <a:srgbClr val="EFBA48"/>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0" name="Rectangle 2">
            <a:extLst>
              <a:ext uri="{FF2B5EF4-FFF2-40B4-BE49-F238E27FC236}">
                <a16:creationId xmlns:a16="http://schemas.microsoft.com/office/drawing/2014/main" id="{D045B305-6DE0-4A18-8B8B-4D9A8836D0D4}"/>
              </a:ext>
            </a:extLst>
          </p:cNvPr>
          <p:cNvSpPr>
            <a:spLocks/>
          </p:cNvSpPr>
          <p:nvPr/>
        </p:nvSpPr>
        <p:spPr>
          <a:xfrm>
            <a:off x="1220406" y="0"/>
            <a:ext cx="1219200" cy="609600"/>
          </a:xfrm>
          <a:prstGeom prst="rect">
            <a:avLst/>
          </a:prstGeom>
          <a:solidFill>
            <a:srgbClr val="22345C"/>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1" name="Rectangle 1">
            <a:extLst>
              <a:ext uri="{FF2B5EF4-FFF2-40B4-BE49-F238E27FC236}">
                <a16:creationId xmlns:a16="http://schemas.microsoft.com/office/drawing/2014/main" id="{85EFFF3B-019D-465F-B8AE-8A42ACCE0A56}"/>
              </a:ext>
            </a:extLst>
          </p:cNvPr>
          <p:cNvSpPr>
            <a:spLocks/>
          </p:cNvSpPr>
          <p:nvPr/>
        </p:nvSpPr>
        <p:spPr>
          <a:xfrm>
            <a:off x="1327" y="0"/>
            <a:ext cx="1219200" cy="609600"/>
          </a:xfrm>
          <a:prstGeom prst="rect">
            <a:avLst/>
          </a:prstGeom>
          <a:solidFill>
            <a:srgbClr val="D75B66"/>
          </a:solidFill>
          <a:ln w="28575" cmpd="sng">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b"/>
          <a:lstStyle/>
          <a:p>
            <a:endParaRPr lang="en-US" sz="1200" dirty="0"/>
          </a:p>
        </p:txBody>
      </p:sp>
      <p:sp>
        <p:nvSpPr>
          <p:cNvPr id="13" name="about us">
            <a:extLst>
              <a:ext uri="{FF2B5EF4-FFF2-40B4-BE49-F238E27FC236}">
                <a16:creationId xmlns:a16="http://schemas.microsoft.com/office/drawing/2014/main" id="{F416B1AF-D847-441D-A6AB-0EB691496F97}"/>
              </a:ext>
            </a:extLst>
          </p:cNvPr>
          <p:cNvSpPr txBox="1"/>
          <p:nvPr/>
        </p:nvSpPr>
        <p:spPr>
          <a:xfrm>
            <a:off x="3638814" y="263005"/>
            <a:ext cx="1325037" cy="615549"/>
          </a:xfrm>
          <a:prstGeom prst="rect">
            <a:avLst/>
          </a:prstGeom>
          <a:noFill/>
        </p:spPr>
        <p:txBody>
          <a:bodyPr wrap="none" lIns="121917" tIns="60958" rIns="121917" bIns="60958" rtlCol="0">
            <a:spAutoFit/>
          </a:bodyPr>
          <a:lstStyle/>
          <a:p>
            <a:r>
              <a:rPr lang="en-US" sz="1600" dirty="0"/>
              <a:t>Our Clients</a:t>
            </a:r>
          </a:p>
          <a:p>
            <a:endParaRPr lang="en-US" sz="1600" dirty="0"/>
          </a:p>
        </p:txBody>
      </p:sp>
      <p:sp>
        <p:nvSpPr>
          <p:cNvPr id="14" name="about us">
            <a:extLst>
              <a:ext uri="{FF2B5EF4-FFF2-40B4-BE49-F238E27FC236}">
                <a16:creationId xmlns:a16="http://schemas.microsoft.com/office/drawing/2014/main" id="{1CC98BF0-6E53-452E-9157-FF2D610C11BF}"/>
              </a:ext>
            </a:extLst>
          </p:cNvPr>
          <p:cNvSpPr txBox="1"/>
          <p:nvPr/>
        </p:nvSpPr>
        <p:spPr>
          <a:xfrm>
            <a:off x="4863614" y="-110649"/>
            <a:ext cx="3807339" cy="943848"/>
          </a:xfrm>
          <a:prstGeom prst="rect">
            <a:avLst/>
          </a:prstGeom>
          <a:noFill/>
        </p:spPr>
        <p:txBody>
          <a:bodyPr wrap="square" lIns="121917" tIns="60958" rIns="121917" bIns="60958" rtlCol="0">
            <a:spAutoFit/>
          </a:bodyPr>
          <a:lstStyle/>
          <a:p>
            <a:r>
              <a:rPr lang="en-US" sz="5300" dirty="0"/>
              <a:t>Our Clients</a:t>
            </a:r>
          </a:p>
        </p:txBody>
      </p:sp>
      <p:sp>
        <p:nvSpPr>
          <p:cNvPr id="15" name="TextBox 14">
            <a:extLst>
              <a:ext uri="{FF2B5EF4-FFF2-40B4-BE49-F238E27FC236}">
                <a16:creationId xmlns:a16="http://schemas.microsoft.com/office/drawing/2014/main" id="{19002101-C6CC-47AB-B347-7EC26E1FB23B}"/>
              </a:ext>
            </a:extLst>
          </p:cNvPr>
          <p:cNvSpPr txBox="1"/>
          <p:nvPr/>
        </p:nvSpPr>
        <p:spPr>
          <a:xfrm>
            <a:off x="761999" y="1066800"/>
            <a:ext cx="3581401" cy="4339650"/>
          </a:xfrm>
          <a:prstGeom prst="rect">
            <a:avLst/>
          </a:prstGeom>
          <a:noFill/>
        </p:spPr>
        <p:txBody>
          <a:bodyPr wrap="square">
            <a:spAutoFit/>
          </a:bodyPr>
          <a:lstStyle/>
          <a:p>
            <a:pPr marL="342900" marR="0" lvl="0" indent="-342900">
              <a:spcBef>
                <a:spcPts val="0"/>
              </a:spcBef>
              <a:spcAft>
                <a:spcPts val="0"/>
              </a:spcAft>
              <a:buFont typeface="+mj-lt"/>
              <a:buAutoNum type="arabicPeriod"/>
            </a:pPr>
            <a:r>
              <a:rPr lang="en-US" sz="1600" dirty="0">
                <a:effectLst/>
                <a:latin typeface="Arial" panose="020B0604020202020204" pitchFamily="34" charset="0"/>
                <a:ea typeface="Times New Roman" panose="02020603050405020304" pitchFamily="18" charset="0"/>
              </a:rPr>
              <a:t>LOSAN - Spain </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600" dirty="0">
                <a:effectLst/>
                <a:latin typeface="Arial" panose="020B0604020202020204" pitchFamily="34" charset="0"/>
                <a:ea typeface="Times New Roman" panose="02020603050405020304" pitchFamily="18" charset="0"/>
              </a:rPr>
              <a:t>Cora – France</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600" dirty="0">
                <a:effectLst/>
                <a:latin typeface="Arial" panose="020B0604020202020204" pitchFamily="34" charset="0"/>
                <a:ea typeface="Times New Roman" panose="02020603050405020304" pitchFamily="18" charset="0"/>
              </a:rPr>
              <a:t>LMA-</a:t>
            </a:r>
            <a:r>
              <a:rPr lang="en-US" sz="1600" dirty="0" err="1">
                <a:effectLst/>
                <a:latin typeface="Arial" panose="020B0604020202020204" pitchFamily="34" charset="0"/>
                <a:ea typeface="Times New Roman" panose="02020603050405020304" pitchFamily="18" charset="0"/>
              </a:rPr>
              <a:t>Lebeurre</a:t>
            </a:r>
            <a:r>
              <a:rPr lang="en-US" sz="1600" dirty="0">
                <a:effectLst/>
                <a:latin typeface="Arial" panose="020B0604020202020204" pitchFamily="34" charset="0"/>
                <a:ea typeface="Times New Roman" panose="02020603050405020304" pitchFamily="18" charset="0"/>
              </a:rPr>
              <a:t>-France</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600" dirty="0">
                <a:effectLst/>
                <a:latin typeface="Arial" panose="020B0604020202020204" pitchFamily="34" charset="0"/>
                <a:ea typeface="Times New Roman" panose="02020603050405020304" pitchFamily="18" charset="0"/>
              </a:rPr>
              <a:t>Aulas et </a:t>
            </a:r>
            <a:r>
              <a:rPr lang="en-US" sz="1600" dirty="0" err="1">
                <a:effectLst/>
                <a:latin typeface="Arial" panose="020B0604020202020204" pitchFamily="34" charset="0"/>
                <a:ea typeface="Times New Roman" panose="02020603050405020304" pitchFamily="18" charset="0"/>
              </a:rPr>
              <a:t>fils</a:t>
            </a:r>
            <a:r>
              <a:rPr lang="en-US" sz="1600" dirty="0">
                <a:effectLst/>
                <a:latin typeface="Arial" panose="020B0604020202020204" pitchFamily="34" charset="0"/>
                <a:ea typeface="Times New Roman" panose="02020603050405020304" pitchFamily="18" charset="0"/>
              </a:rPr>
              <a:t> </a:t>
            </a:r>
            <a:r>
              <a:rPr lang="en-US" sz="1600" dirty="0" err="1">
                <a:effectLst/>
                <a:latin typeface="Arial" panose="020B0604020202020204" pitchFamily="34" charset="0"/>
                <a:ea typeface="Times New Roman" panose="02020603050405020304" pitchFamily="18" charset="0"/>
              </a:rPr>
              <a:t>sas</a:t>
            </a:r>
            <a:r>
              <a:rPr lang="en-US" sz="1600" dirty="0">
                <a:effectLst/>
                <a:latin typeface="Arial" panose="020B0604020202020204" pitchFamily="34" charset="0"/>
                <a:ea typeface="Times New Roman" panose="02020603050405020304" pitchFamily="18" charset="0"/>
              </a:rPr>
              <a:t>-France</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600" dirty="0">
                <a:latin typeface="Arial" panose="020B0604020202020204" pitchFamily="34" charset="0"/>
                <a:ea typeface="Times New Roman" panose="02020603050405020304" pitchFamily="18" charset="0"/>
              </a:rPr>
              <a:t>G&amp;W – USA</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600" dirty="0" err="1">
                <a:effectLst/>
                <a:latin typeface="Arial" panose="020B0604020202020204" pitchFamily="34" charset="0"/>
                <a:ea typeface="Times New Roman" panose="02020603050405020304" pitchFamily="18" charset="0"/>
              </a:rPr>
              <a:t>Mirabbo</a:t>
            </a:r>
            <a:r>
              <a:rPr lang="en-US" sz="1600" dirty="0">
                <a:effectLst/>
                <a:latin typeface="Arial" panose="020B0604020202020204" pitchFamily="34" charset="0"/>
                <a:ea typeface="Times New Roman" panose="02020603050405020304" pitchFamily="18" charset="0"/>
              </a:rPr>
              <a:t>-Spain</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600" dirty="0">
                <a:effectLst/>
                <a:latin typeface="Arial" panose="020B0604020202020204" pitchFamily="34" charset="0"/>
                <a:ea typeface="Times New Roman" panose="02020603050405020304" pitchFamily="18" charset="0"/>
              </a:rPr>
              <a:t>Marc-</a:t>
            </a:r>
            <a:r>
              <a:rPr lang="en-US" sz="1600" dirty="0" err="1">
                <a:effectLst/>
                <a:latin typeface="Arial" panose="020B0604020202020204" pitchFamily="34" charset="0"/>
                <a:ea typeface="Times New Roman" panose="02020603050405020304" pitchFamily="18" charset="0"/>
              </a:rPr>
              <a:t>Lauge</a:t>
            </a:r>
            <a:r>
              <a:rPr lang="en-US" sz="1600" dirty="0">
                <a:effectLst/>
                <a:latin typeface="Arial" panose="020B0604020202020204" pitchFamily="34" charset="0"/>
                <a:ea typeface="Times New Roman" panose="02020603050405020304" pitchFamily="18" charset="0"/>
              </a:rPr>
              <a:t> –Denmark</a:t>
            </a:r>
            <a:endParaRPr lang="en-US" sz="14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a:latin typeface="Arial" panose="020B0604020202020204" pitchFamily="34" charset="0"/>
                <a:ea typeface="Times New Roman" panose="02020603050405020304" pitchFamily="18" charset="0"/>
              </a:rPr>
              <a:t> 8.  </a:t>
            </a:r>
            <a:r>
              <a:rPr lang="en-US" sz="1600" dirty="0" err="1">
                <a:effectLst/>
                <a:latin typeface="Arial" panose="020B0604020202020204" pitchFamily="34" charset="0"/>
                <a:ea typeface="Times New Roman" panose="02020603050405020304" pitchFamily="18" charset="0"/>
              </a:rPr>
              <a:t>Conbipel</a:t>
            </a:r>
            <a:r>
              <a:rPr lang="en-US" sz="1600" dirty="0">
                <a:effectLst/>
                <a:latin typeface="Arial" panose="020B0604020202020204" pitchFamily="34" charset="0"/>
                <a:ea typeface="Times New Roman" panose="02020603050405020304" pitchFamily="18" charset="0"/>
              </a:rPr>
              <a:t> – Italy</a:t>
            </a:r>
            <a:endParaRPr lang="en-US" sz="14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a:latin typeface="Arial" panose="020B0604020202020204" pitchFamily="34" charset="0"/>
                <a:ea typeface="Times New Roman" panose="02020603050405020304" pitchFamily="18" charset="0"/>
              </a:rPr>
              <a:t> 9</a:t>
            </a:r>
            <a:r>
              <a:rPr lang="en-US" sz="1600" dirty="0">
                <a:effectLst/>
                <a:latin typeface="Arial" panose="020B0604020202020204" pitchFamily="34" charset="0"/>
                <a:ea typeface="Times New Roman" panose="02020603050405020304" pitchFamily="18" charset="0"/>
              </a:rPr>
              <a:t>.  </a:t>
            </a:r>
            <a:r>
              <a:rPr lang="en-US" sz="1600" dirty="0" err="1">
                <a:latin typeface="Arial" panose="020B0604020202020204" pitchFamily="34" charset="0"/>
                <a:ea typeface="Times New Roman" panose="02020603050405020304" pitchFamily="18" charset="0"/>
              </a:rPr>
              <a:t>Coppel</a:t>
            </a:r>
            <a:r>
              <a:rPr lang="en-US" sz="1600" dirty="0">
                <a:effectLst/>
                <a:latin typeface="Arial" panose="020B0604020202020204" pitchFamily="34" charset="0"/>
                <a:ea typeface="Times New Roman" panose="02020603050405020304" pitchFamily="18" charset="0"/>
              </a:rPr>
              <a:t> – </a:t>
            </a:r>
            <a:r>
              <a:rPr lang="en-US" sz="1600" dirty="0">
                <a:latin typeface="Arial" panose="020B0604020202020204" pitchFamily="34" charset="0"/>
                <a:ea typeface="Times New Roman" panose="02020603050405020304" pitchFamily="18" charset="0"/>
              </a:rPr>
              <a:t>Mexico</a:t>
            </a:r>
            <a:endParaRPr lang="en-US" sz="1400" dirty="0">
              <a:latin typeface="Times New Roman" panose="02020603050405020304" pitchFamily="18" charset="0"/>
              <a:ea typeface="Times New Roman" panose="02020603050405020304" pitchFamily="18" charset="0"/>
            </a:endParaRPr>
          </a:p>
          <a:p>
            <a:pPr marR="0" lvl="0">
              <a:spcBef>
                <a:spcPts val="0"/>
              </a:spcBef>
              <a:spcAft>
                <a:spcPts val="0"/>
              </a:spcAft>
            </a:pPr>
            <a:r>
              <a:rPr lang="en-US" sz="1600" dirty="0">
                <a:latin typeface="Arial" panose="020B0604020202020204" pitchFamily="34" charset="0"/>
                <a:ea typeface="Times New Roman" panose="02020603050405020304" pitchFamily="18" charset="0"/>
              </a:rPr>
              <a:t>10</a:t>
            </a:r>
            <a:r>
              <a:rPr lang="en-US" sz="1600" dirty="0">
                <a:effectLst/>
                <a:latin typeface="Arial" panose="020B0604020202020204" pitchFamily="34" charset="0"/>
                <a:ea typeface="Times New Roman" panose="02020603050405020304" pitchFamily="18" charset="0"/>
              </a:rPr>
              <a:t>. Jeans Fritz – Germany</a:t>
            </a:r>
          </a:p>
          <a:p>
            <a:pPr marR="0" lvl="0">
              <a:spcBef>
                <a:spcPts val="0"/>
              </a:spcBef>
              <a:spcAft>
                <a:spcPts val="0"/>
              </a:spcAft>
            </a:pPr>
            <a:r>
              <a:rPr lang="en-US" sz="1600" dirty="0">
                <a:latin typeface="Arial" panose="020B0604020202020204" pitchFamily="34" charset="0"/>
                <a:ea typeface="Times New Roman" panose="02020603050405020304" pitchFamily="18" charset="0"/>
              </a:rPr>
              <a:t>11.  MODIS – Russia</a:t>
            </a:r>
          </a:p>
          <a:p>
            <a:pPr marR="0" lvl="0">
              <a:spcBef>
                <a:spcPts val="0"/>
              </a:spcBef>
              <a:spcAft>
                <a:spcPts val="0"/>
              </a:spcAft>
            </a:pPr>
            <a:r>
              <a:rPr lang="en-US" sz="1400" dirty="0">
                <a:effectLst/>
                <a:latin typeface="Arial" panose="020B0604020202020204" pitchFamily="34" charset="0"/>
                <a:ea typeface="Times New Roman" panose="02020603050405020304" pitchFamily="18" charset="0"/>
              </a:rPr>
              <a:t>12.  Full Circle </a:t>
            </a:r>
            <a:r>
              <a:rPr lang="en-US" sz="1400" dirty="0">
                <a:latin typeface="Arial" panose="020B0604020202020204" pitchFamily="34" charset="0"/>
                <a:ea typeface="Times New Roman" panose="02020603050405020304" pitchFamily="18" charset="0"/>
              </a:rPr>
              <a:t>Trends</a:t>
            </a:r>
            <a:r>
              <a:rPr lang="en-US" sz="1400" dirty="0">
                <a:effectLst/>
                <a:latin typeface="Arial" panose="020B0604020202020204" pitchFamily="34" charset="0"/>
                <a:ea typeface="Times New Roman" panose="02020603050405020304" pitchFamily="18" charset="0"/>
              </a:rPr>
              <a:t>– USA</a:t>
            </a:r>
          </a:p>
          <a:p>
            <a:pPr marR="0" lvl="0">
              <a:spcBef>
                <a:spcPts val="0"/>
              </a:spcBef>
              <a:spcAft>
                <a:spcPts val="0"/>
              </a:spcAft>
            </a:pPr>
            <a:r>
              <a:rPr lang="en-US" sz="1400" dirty="0">
                <a:latin typeface="Arial" panose="020B0604020202020204" pitchFamily="34" charset="0"/>
                <a:ea typeface="Times New Roman" panose="02020603050405020304" pitchFamily="18" charset="0"/>
              </a:rPr>
              <a:t>13.  Holland Fashion – Netherlands</a:t>
            </a:r>
          </a:p>
          <a:p>
            <a:pPr marR="0" lvl="0">
              <a:spcBef>
                <a:spcPts val="0"/>
              </a:spcBef>
              <a:spcAft>
                <a:spcPts val="0"/>
              </a:spcAft>
            </a:pPr>
            <a:r>
              <a:rPr lang="en-US" sz="1400" dirty="0">
                <a:effectLst/>
                <a:latin typeface="Arial" panose="020B0604020202020204" pitchFamily="34" charset="0"/>
                <a:ea typeface="Times New Roman" panose="02020603050405020304" pitchFamily="18" charset="0"/>
              </a:rPr>
              <a:t>14.  Diverse – P</a:t>
            </a:r>
            <a:r>
              <a:rPr lang="en-US" sz="1400" dirty="0">
                <a:latin typeface="Arial" panose="020B0604020202020204" pitchFamily="34" charset="0"/>
                <a:ea typeface="Times New Roman" panose="02020603050405020304" pitchFamily="18" charset="0"/>
              </a:rPr>
              <a:t>oland</a:t>
            </a:r>
          </a:p>
          <a:p>
            <a:pPr marL="342900" marR="0" lvl="0" indent="-342900">
              <a:spcBef>
                <a:spcPts val="0"/>
              </a:spcBef>
              <a:spcAft>
                <a:spcPts val="0"/>
              </a:spcAft>
              <a:buAutoNum type="arabicPeriod" startAt="15"/>
            </a:pPr>
            <a:r>
              <a:rPr lang="en-US" sz="1400" dirty="0" err="1">
                <a:effectLst/>
                <a:latin typeface="Arial" panose="020B0604020202020204" pitchFamily="34" charset="0"/>
                <a:ea typeface="Times New Roman" panose="02020603050405020304" pitchFamily="18" charset="0"/>
              </a:rPr>
              <a:t>Toko</a:t>
            </a:r>
            <a:r>
              <a:rPr lang="en-US" sz="1400" dirty="0">
                <a:effectLst/>
                <a:latin typeface="Arial" panose="020B0604020202020204" pitchFamily="34" charset="0"/>
                <a:ea typeface="Times New Roman" panose="02020603050405020304" pitchFamily="18" charset="0"/>
              </a:rPr>
              <a:t> Suji – Japan</a:t>
            </a:r>
          </a:p>
          <a:p>
            <a:pPr marL="342900" marR="0" lvl="0" indent="-342900">
              <a:spcBef>
                <a:spcPts val="0"/>
              </a:spcBef>
              <a:spcAft>
                <a:spcPts val="0"/>
              </a:spcAft>
              <a:buAutoNum type="arabicPeriod" startAt="15"/>
            </a:pPr>
            <a:r>
              <a:rPr lang="en-US" sz="1400" dirty="0" err="1">
                <a:latin typeface="Arial" panose="020B0604020202020204" pitchFamily="34" charset="0"/>
                <a:ea typeface="Times New Roman" panose="02020603050405020304" pitchFamily="18" charset="0"/>
              </a:rPr>
              <a:t>Oracon</a:t>
            </a:r>
            <a:r>
              <a:rPr lang="en-US" sz="1400" dirty="0">
                <a:latin typeface="Arial" panose="020B0604020202020204" pitchFamily="34" charset="0"/>
                <a:ea typeface="Times New Roman" panose="02020603050405020304" pitchFamily="18" charset="0"/>
              </a:rPr>
              <a:t> – Brazil</a:t>
            </a:r>
          </a:p>
          <a:p>
            <a:pPr marR="0" lvl="0">
              <a:spcBef>
                <a:spcPts val="0"/>
              </a:spcBef>
              <a:spcAft>
                <a:spcPts val="0"/>
              </a:spcAft>
            </a:pPr>
            <a:r>
              <a:rPr lang="en-US" sz="1400" dirty="0">
                <a:effectLst/>
                <a:latin typeface="Arial" panose="020B0604020202020204" pitchFamily="34" charset="0"/>
                <a:ea typeface="Times New Roman" panose="02020603050405020304" pitchFamily="18" charset="0"/>
              </a:rPr>
              <a:t>17. Golden Touch Inc - USA</a:t>
            </a:r>
            <a:endParaRPr lang="en-US" sz="1400" dirty="0">
              <a:effectLst/>
              <a:latin typeface="Times New Roman" panose="02020603050405020304" pitchFamily="18" charset="0"/>
              <a:ea typeface="Times New Roman" panose="02020603050405020304" pitchFamily="18" charset="0"/>
            </a:endParaRPr>
          </a:p>
          <a:p>
            <a:pPr marL="2609850" marR="0">
              <a:spcBef>
                <a:spcPts val="0"/>
              </a:spcBef>
              <a:spcAft>
                <a:spcPts val="0"/>
              </a:spcAft>
            </a:pPr>
            <a:r>
              <a:rPr lang="en-US" sz="1600" dirty="0">
                <a:effectLst/>
                <a:latin typeface="Arial" panose="020B0604020202020204" pitchFamily="34" charset="0"/>
                <a:ea typeface="Times New Roman" panose="02020603050405020304" pitchFamily="18" charset="0"/>
              </a:rPr>
              <a:t> </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030569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 fill="hold"/>
                                        <p:tgtEl>
                                          <p:spTgt spid="11"/>
                                        </p:tgtEl>
                                        <p:attrNameLst>
                                          <p:attrName>ppt_x</p:attrName>
                                        </p:attrNameLst>
                                      </p:cBhvr>
                                      <p:tavLst>
                                        <p:tav tm="0">
                                          <p:val>
                                            <p:strVal val="#ppt_x"/>
                                          </p:val>
                                        </p:tav>
                                        <p:tav tm="100000">
                                          <p:val>
                                            <p:strVal val="#ppt_x"/>
                                          </p:val>
                                        </p:tav>
                                      </p:tavLst>
                                    </p:anim>
                                    <p:anim calcmode="lin" valueType="num">
                                      <p:cBhvr additive="base">
                                        <p:cTn id="8" dur="5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100"/>
                            </p:stCondLst>
                            <p:childTnLst>
                              <p:par>
                                <p:cTn id="10" presetID="2" presetClass="entr" presetSubtype="1" fill="hold" grpId="0" nodeType="afterEffect">
                                  <p:stCondLst>
                                    <p:cond delay="5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 fill="hold"/>
                                        <p:tgtEl>
                                          <p:spTgt spid="10"/>
                                        </p:tgtEl>
                                        <p:attrNameLst>
                                          <p:attrName>ppt_x</p:attrName>
                                        </p:attrNameLst>
                                      </p:cBhvr>
                                      <p:tavLst>
                                        <p:tav tm="0">
                                          <p:val>
                                            <p:strVal val="#ppt_x"/>
                                          </p:val>
                                        </p:tav>
                                        <p:tav tm="100000">
                                          <p:val>
                                            <p:strVal val="#ppt_x"/>
                                          </p:val>
                                        </p:tav>
                                      </p:tavLst>
                                    </p:anim>
                                    <p:anim calcmode="lin" valueType="num">
                                      <p:cBhvr additive="base">
                                        <p:cTn id="13" dur="5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
                            </p:stCondLst>
                            <p:childTnLst>
                              <p:par>
                                <p:cTn id="15" presetID="2" presetClass="entr" presetSubtype="1" fill="hold" grpId="0" nodeType="afterEffect">
                                  <p:stCondLst>
                                    <p:cond delay="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 fill="hold"/>
                                        <p:tgtEl>
                                          <p:spTgt spid="9"/>
                                        </p:tgtEl>
                                        <p:attrNameLst>
                                          <p:attrName>ppt_x</p:attrName>
                                        </p:attrNameLst>
                                      </p:cBhvr>
                                      <p:tavLst>
                                        <p:tav tm="0">
                                          <p:val>
                                            <p:strVal val="#ppt_x"/>
                                          </p:val>
                                        </p:tav>
                                        <p:tav tm="100000">
                                          <p:val>
                                            <p:strVal val="#ppt_x"/>
                                          </p:val>
                                        </p:tav>
                                      </p:tavLst>
                                    </p:anim>
                                    <p:anim calcmode="lin" valueType="num">
                                      <p:cBhvr additive="base">
                                        <p:cTn id="18" dur="50" fill="hold"/>
                                        <p:tgtEl>
                                          <p:spTgt spid="9"/>
                                        </p:tgtEl>
                                        <p:attrNameLst>
                                          <p:attrName>ppt_y</p:attrName>
                                        </p:attrNameLst>
                                      </p:cBhvr>
                                      <p:tavLst>
                                        <p:tav tm="0">
                                          <p:val>
                                            <p:strVal val="0-#ppt_h/2"/>
                                          </p:val>
                                        </p:tav>
                                        <p:tav tm="100000">
                                          <p:val>
                                            <p:strVal val="#ppt_y"/>
                                          </p:val>
                                        </p:tav>
                                      </p:tavLst>
                                    </p:anim>
                                  </p:childTnLst>
                                </p:cTn>
                              </p:par>
                            </p:childTnLst>
                          </p:cTn>
                        </p:par>
                        <p:par>
                          <p:cTn id="19" fill="hold">
                            <p:stCondLst>
                              <p:cond delay="300"/>
                            </p:stCondLst>
                            <p:childTnLst>
                              <p:par>
                                <p:cTn id="20" presetID="2" presetClass="entr" presetSubtype="1" fill="hold" grpId="0" nodeType="afterEffect">
                                  <p:stCondLst>
                                    <p:cond delay="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 fill="hold"/>
                                        <p:tgtEl>
                                          <p:spTgt spid="8"/>
                                        </p:tgtEl>
                                        <p:attrNameLst>
                                          <p:attrName>ppt_x</p:attrName>
                                        </p:attrNameLst>
                                      </p:cBhvr>
                                      <p:tavLst>
                                        <p:tav tm="0">
                                          <p:val>
                                            <p:strVal val="#ppt_x"/>
                                          </p:val>
                                        </p:tav>
                                        <p:tav tm="100000">
                                          <p:val>
                                            <p:strVal val="#ppt_x"/>
                                          </p:val>
                                        </p:tav>
                                      </p:tavLst>
                                    </p:anim>
                                    <p:anim calcmode="lin" valueType="num">
                                      <p:cBhvr additive="base">
                                        <p:cTn id="23" dur="5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400"/>
                            </p:stCondLst>
                            <p:childTnLst>
                              <p:par>
                                <p:cTn id="25" presetID="2" presetClass="entr" presetSubtype="1" fill="hold" grpId="0" nodeType="afterEffect">
                                  <p:stCondLst>
                                    <p:cond delay="5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 fill="hold"/>
                                        <p:tgtEl>
                                          <p:spTgt spid="6"/>
                                        </p:tgtEl>
                                        <p:attrNameLst>
                                          <p:attrName>ppt_x</p:attrName>
                                        </p:attrNameLst>
                                      </p:cBhvr>
                                      <p:tavLst>
                                        <p:tav tm="0">
                                          <p:val>
                                            <p:strVal val="#ppt_x"/>
                                          </p:val>
                                        </p:tav>
                                        <p:tav tm="100000">
                                          <p:val>
                                            <p:strVal val="#ppt_x"/>
                                          </p:val>
                                        </p:tav>
                                      </p:tavLst>
                                    </p:anim>
                                    <p:anim calcmode="lin" valueType="num">
                                      <p:cBhvr additive="base">
                                        <p:cTn id="28" dur="5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 presetClass="entr" presetSubtype="1" fill="hold" grpId="0" nodeType="afterEffect">
                                  <p:stCondLst>
                                    <p:cond delay="5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 fill="hold"/>
                                        <p:tgtEl>
                                          <p:spTgt spid="5"/>
                                        </p:tgtEl>
                                        <p:attrNameLst>
                                          <p:attrName>ppt_x</p:attrName>
                                        </p:attrNameLst>
                                      </p:cBhvr>
                                      <p:tavLst>
                                        <p:tav tm="0">
                                          <p:val>
                                            <p:strVal val="#ppt_x"/>
                                          </p:val>
                                        </p:tav>
                                        <p:tav tm="100000">
                                          <p:val>
                                            <p:strVal val="#ppt_x"/>
                                          </p:val>
                                        </p:tav>
                                      </p:tavLst>
                                    </p:anim>
                                    <p:anim calcmode="lin" valueType="num">
                                      <p:cBhvr additive="base">
                                        <p:cTn id="33" dur="50" fill="hold"/>
                                        <p:tgtEl>
                                          <p:spTgt spid="5"/>
                                        </p:tgtEl>
                                        <p:attrNameLst>
                                          <p:attrName>ppt_y</p:attrName>
                                        </p:attrNameLst>
                                      </p:cBhvr>
                                      <p:tavLst>
                                        <p:tav tm="0">
                                          <p:val>
                                            <p:strVal val="0-#ppt_h/2"/>
                                          </p:val>
                                        </p:tav>
                                        <p:tav tm="100000">
                                          <p:val>
                                            <p:strVal val="#ppt_y"/>
                                          </p:val>
                                        </p:tav>
                                      </p:tavLst>
                                    </p:anim>
                                  </p:childTnLst>
                                </p:cTn>
                              </p:par>
                            </p:childTnLst>
                          </p:cTn>
                        </p:par>
                        <p:par>
                          <p:cTn id="34" fill="hold">
                            <p:stCondLst>
                              <p:cond delay="600"/>
                            </p:stCondLst>
                            <p:childTnLst>
                              <p:par>
                                <p:cTn id="35" presetID="2" presetClass="entr" presetSubtype="1" fill="hold" grpId="0" nodeType="afterEffect">
                                  <p:stCondLst>
                                    <p:cond delay="5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 fill="hold"/>
                                        <p:tgtEl>
                                          <p:spTgt spid="4"/>
                                        </p:tgtEl>
                                        <p:attrNameLst>
                                          <p:attrName>ppt_x</p:attrName>
                                        </p:attrNameLst>
                                      </p:cBhvr>
                                      <p:tavLst>
                                        <p:tav tm="0">
                                          <p:val>
                                            <p:strVal val="#ppt_x"/>
                                          </p:val>
                                        </p:tav>
                                        <p:tav tm="100000">
                                          <p:val>
                                            <p:strVal val="#ppt_x"/>
                                          </p:val>
                                        </p:tav>
                                      </p:tavLst>
                                    </p:anim>
                                    <p:anim calcmode="lin" valueType="num">
                                      <p:cBhvr additive="base">
                                        <p:cTn id="38" dur="50" fill="hold"/>
                                        <p:tgtEl>
                                          <p:spTgt spid="4"/>
                                        </p:tgtEl>
                                        <p:attrNameLst>
                                          <p:attrName>ppt_y</p:attrName>
                                        </p:attrNameLst>
                                      </p:cBhvr>
                                      <p:tavLst>
                                        <p:tav tm="0">
                                          <p:val>
                                            <p:strVal val="0-#ppt_h/2"/>
                                          </p:val>
                                        </p:tav>
                                        <p:tav tm="100000">
                                          <p:val>
                                            <p:strVal val="#ppt_y"/>
                                          </p:val>
                                        </p:tav>
                                      </p:tavLst>
                                    </p:anim>
                                  </p:childTnLst>
                                </p:cTn>
                              </p:par>
                            </p:childTnLst>
                          </p:cTn>
                        </p:par>
                        <p:par>
                          <p:cTn id="39" fill="hold">
                            <p:stCondLst>
                              <p:cond delay="700"/>
                            </p:stCondLst>
                            <p:childTnLst>
                              <p:par>
                                <p:cTn id="40" presetID="2" presetClass="entr" presetSubtype="1" fill="hold" grpId="0" nodeType="afterEffect">
                                  <p:stCondLst>
                                    <p:cond delay="5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 fill="hold"/>
                                        <p:tgtEl>
                                          <p:spTgt spid="3"/>
                                        </p:tgtEl>
                                        <p:attrNameLst>
                                          <p:attrName>ppt_x</p:attrName>
                                        </p:attrNameLst>
                                      </p:cBhvr>
                                      <p:tavLst>
                                        <p:tav tm="0">
                                          <p:val>
                                            <p:strVal val="#ppt_x"/>
                                          </p:val>
                                        </p:tav>
                                        <p:tav tm="100000">
                                          <p:val>
                                            <p:strVal val="#ppt_x"/>
                                          </p:val>
                                        </p:tav>
                                      </p:tavLst>
                                    </p:anim>
                                    <p:anim calcmode="lin" valueType="num">
                                      <p:cBhvr additive="base">
                                        <p:cTn id="43" dur="50" fill="hold"/>
                                        <p:tgtEl>
                                          <p:spTgt spid="3"/>
                                        </p:tgtEl>
                                        <p:attrNameLst>
                                          <p:attrName>ppt_y</p:attrName>
                                        </p:attrNameLst>
                                      </p:cBhvr>
                                      <p:tavLst>
                                        <p:tav tm="0">
                                          <p:val>
                                            <p:strVal val="0-#ppt_h/2"/>
                                          </p:val>
                                        </p:tav>
                                        <p:tav tm="100000">
                                          <p:val>
                                            <p:strVal val="#ppt_y"/>
                                          </p:val>
                                        </p:tav>
                                      </p:tavLst>
                                    </p:anim>
                                  </p:childTnLst>
                                </p:cTn>
                              </p:par>
                            </p:childTnLst>
                          </p:cTn>
                        </p:par>
                        <p:par>
                          <p:cTn id="44" fill="hold">
                            <p:stCondLst>
                              <p:cond delay="800"/>
                            </p:stCondLst>
                            <p:childTnLst>
                              <p:par>
                                <p:cTn id="45" presetID="2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150"/>
                                        <p:tgtEl>
                                          <p:spTgt spid="13"/>
                                        </p:tgtEl>
                                      </p:cBhvr>
                                    </p:animEffect>
                                  </p:childTnLst>
                                </p:cTn>
                              </p:par>
                            </p:childTnLst>
                          </p:cTn>
                        </p:par>
                        <p:par>
                          <p:cTn id="48" fill="hold">
                            <p:stCondLst>
                              <p:cond delay="950"/>
                            </p:stCondLst>
                            <p:childTnLst>
                              <p:par>
                                <p:cTn id="49" presetID="22" presetClass="entr" presetSubtype="1"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1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P spid="9" grpId="0" animBg="1"/>
      <p:bldP spid="10" grpId="0" animBg="1"/>
      <p:bldP spid="11" grpId="0" animBg="1"/>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371220"/>
            <a:ext cx="7924800" cy="457200"/>
          </a:xfrm>
        </p:spPr>
        <p:txBody>
          <a:bodyPr>
            <a:normAutofit fontScale="90000"/>
          </a:bodyPr>
          <a:lstStyle/>
          <a:p>
            <a:r>
              <a:rPr lang="en-US" sz="4400" dirty="0"/>
              <a:t>          </a:t>
            </a:r>
            <a:endParaRPr lang="en-US" sz="2700" dirty="0"/>
          </a:p>
        </p:txBody>
      </p:sp>
      <p:sp>
        <p:nvSpPr>
          <p:cNvPr id="2" name="Rectangle 1">
            <a:extLst>
              <a:ext uri="{FF2B5EF4-FFF2-40B4-BE49-F238E27FC236}">
                <a16:creationId xmlns:a16="http://schemas.microsoft.com/office/drawing/2014/main" id="{00D39E93-165B-4EE8-940D-8465AD4B4F02}"/>
              </a:ext>
            </a:extLst>
          </p:cNvPr>
          <p:cNvSpPr/>
          <p:nvPr/>
        </p:nvSpPr>
        <p:spPr>
          <a:xfrm>
            <a:off x="4800600" y="228600"/>
            <a:ext cx="4235355" cy="5639172"/>
          </a:xfrm>
          <a:prstGeom prst="rect">
            <a:avLst/>
          </a:prstGeom>
        </p:spPr>
        <p:txBody>
          <a:bodyPr wrap="square">
            <a:spAutoFit/>
          </a:bodyPr>
          <a:lstStyle/>
          <a:p>
            <a:pPr>
              <a:defRPr/>
            </a:pPr>
            <a:r>
              <a:rPr lang="en-US" sz="2000" b="1" u="sng" dirty="0">
                <a:solidFill>
                  <a:schemeClr val="tx1"/>
                </a:solidFill>
                <a:latin typeface="Century Gothic (Body)"/>
                <a:cs typeface="Arial" panose="020B0604020202020204" pitchFamily="34" charset="0"/>
              </a:rPr>
              <a:t>Factory</a:t>
            </a:r>
            <a:endParaRPr lang="en-US" sz="1400" b="1" dirty="0">
              <a:solidFill>
                <a:schemeClr val="tx1"/>
              </a:solidFill>
            </a:endParaRPr>
          </a:p>
          <a:p>
            <a:pPr algn="l">
              <a:defRPr/>
            </a:pPr>
            <a:r>
              <a:rPr lang="en-US" sz="1400" dirty="0">
                <a:solidFill>
                  <a:schemeClr val="tx1"/>
                </a:solidFill>
                <a:effectLst/>
              </a:rPr>
              <a:t>538/1 </a:t>
            </a:r>
            <a:r>
              <a:rPr lang="en-US" sz="1400" dirty="0" err="1">
                <a:solidFill>
                  <a:schemeClr val="tx1"/>
                </a:solidFill>
                <a:effectLst/>
              </a:rPr>
              <a:t>Kamarjuri</a:t>
            </a:r>
            <a:r>
              <a:rPr lang="en-US" sz="1400" dirty="0">
                <a:solidFill>
                  <a:schemeClr val="tx1"/>
                </a:solidFill>
              </a:rPr>
              <a:t>,</a:t>
            </a:r>
          </a:p>
          <a:p>
            <a:pPr algn="l">
              <a:defRPr/>
            </a:pPr>
            <a:r>
              <a:rPr lang="en-US" sz="1400" dirty="0">
                <a:solidFill>
                  <a:schemeClr val="tx1"/>
                </a:solidFill>
                <a:effectLst/>
              </a:rPr>
              <a:t>National </a:t>
            </a:r>
            <a:r>
              <a:rPr lang="en-US" sz="1400" dirty="0" err="1">
                <a:solidFill>
                  <a:schemeClr val="tx1"/>
                </a:solidFill>
                <a:effectLst/>
              </a:rPr>
              <a:t>University,Gazipur</a:t>
            </a:r>
            <a:r>
              <a:rPr lang="en-US" sz="1400" dirty="0">
                <a:solidFill>
                  <a:schemeClr val="tx1"/>
                </a:solidFill>
                <a:effectLst/>
              </a:rPr>
              <a:t> </a:t>
            </a:r>
            <a:r>
              <a:rPr lang="en-US" sz="1400" dirty="0" err="1">
                <a:solidFill>
                  <a:schemeClr val="tx1"/>
                </a:solidFill>
                <a:effectLst/>
              </a:rPr>
              <a:t>Sadar</a:t>
            </a:r>
            <a:r>
              <a:rPr lang="en-US" sz="1400" dirty="0">
                <a:solidFill>
                  <a:schemeClr val="tx1"/>
                </a:solidFill>
                <a:effectLst/>
              </a:rPr>
              <a:t> ,Gazipur, Bangladesh .</a:t>
            </a:r>
          </a:p>
          <a:p>
            <a:pPr algn="l">
              <a:defRPr/>
            </a:pPr>
            <a:r>
              <a:rPr lang="en-US" sz="1400" dirty="0">
                <a:solidFill>
                  <a:schemeClr val="tx1"/>
                </a:solidFill>
              </a:rPr>
              <a:t>E-mail – </a:t>
            </a:r>
            <a:r>
              <a:rPr lang="en-US" sz="1400" dirty="0">
                <a:solidFill>
                  <a:schemeClr val="tx1"/>
                </a:solidFill>
                <a:effectLst/>
              </a:rPr>
              <a:t>rayarahman@mrsweaterltd.com</a:t>
            </a:r>
            <a:endParaRPr lang="en-US" sz="1400" dirty="0">
              <a:solidFill>
                <a:schemeClr val="tx1"/>
              </a:solidFill>
            </a:endParaRPr>
          </a:p>
          <a:p>
            <a:pPr algn="l">
              <a:defRPr/>
            </a:pPr>
            <a:r>
              <a:rPr lang="en-US" sz="1400" dirty="0">
                <a:solidFill>
                  <a:schemeClr val="tx1"/>
                </a:solidFill>
              </a:rPr>
              <a:t>Phone : +8801714072767,</a:t>
            </a:r>
          </a:p>
          <a:p>
            <a:pPr algn="l">
              <a:defRPr/>
            </a:pPr>
            <a:endParaRPr lang="en-US" sz="1400" dirty="0">
              <a:solidFill>
                <a:schemeClr val="tx1"/>
              </a:solidFill>
            </a:endParaRPr>
          </a:p>
          <a:p>
            <a:pPr algn="l">
              <a:defRPr/>
            </a:pPr>
            <a:r>
              <a:rPr lang="en-US" b="1" u="sng" dirty="0"/>
              <a:t>Head Office</a:t>
            </a:r>
            <a:endParaRPr lang="en-US" b="1" u="sng" dirty="0">
              <a:solidFill>
                <a:schemeClr val="tx1"/>
              </a:solidFill>
            </a:endParaRPr>
          </a:p>
          <a:p>
            <a:pPr algn="l">
              <a:spcAft>
                <a:spcPts val="0"/>
              </a:spcAft>
            </a:pPr>
            <a:r>
              <a:rPr lang="en-US" sz="1400" b="1" dirty="0">
                <a:solidFill>
                  <a:schemeClr val="tx1"/>
                </a:solidFill>
                <a:effectLst/>
              </a:rPr>
              <a:t>M R Sweater</a:t>
            </a:r>
            <a:endParaRPr lang="en-US" sz="1400" dirty="0">
              <a:solidFill>
                <a:schemeClr val="tx1"/>
              </a:solidFill>
              <a:effectLst/>
            </a:endParaRPr>
          </a:p>
          <a:p>
            <a:pPr algn="l">
              <a:spcAft>
                <a:spcPts val="0"/>
              </a:spcAft>
            </a:pPr>
            <a:r>
              <a:rPr lang="en-US" sz="1400" dirty="0">
                <a:solidFill>
                  <a:schemeClr val="tx1"/>
                </a:solidFill>
                <a:effectLst/>
              </a:rPr>
              <a:t>House No: 02, Road No : 17, Sector No: 13, Uttara Model Town Dhaka-1230, Bangladesh.</a:t>
            </a:r>
          </a:p>
          <a:p>
            <a:endParaRPr lang="en-US" sz="1400" b="1" u="sng" dirty="0">
              <a:latin typeface="Century Gothic (Body)"/>
              <a:ea typeface="Arial" panose="020B0604020202020204" pitchFamily="34" charset="0"/>
              <a:cs typeface="Arial" panose="020B0604020202020204" pitchFamily="34" charset="0"/>
            </a:endParaRPr>
          </a:p>
          <a:p>
            <a:r>
              <a:rPr lang="en-US" b="1" u="sng" dirty="0">
                <a:latin typeface="Century Gothic (Body)"/>
                <a:ea typeface="Arial" panose="020B0604020202020204" pitchFamily="34" charset="0"/>
                <a:cs typeface="Arial" panose="020B0604020202020204" pitchFamily="34" charset="0"/>
              </a:rPr>
              <a:t>Our Bank name &amp; address</a:t>
            </a:r>
            <a:endParaRPr lang="en-US" b="1" dirty="0">
              <a:latin typeface="Century Gothic (Body)"/>
              <a:ea typeface="Calibri" panose="020F0502020204030204" pitchFamily="34" charset="0"/>
              <a:cs typeface="Arial" panose="020B0604020202020204" pitchFamily="34" charset="0"/>
            </a:endParaRPr>
          </a:p>
          <a:p>
            <a:pPr>
              <a:lnSpc>
                <a:spcPts val="40"/>
              </a:lnSpc>
            </a:pPr>
            <a:r>
              <a:rPr lang="en-US" sz="1400" dirty="0">
                <a:latin typeface="Century Gothic (Body)"/>
                <a:ea typeface="Times New Roman" panose="02020603050405020304" pitchFamily="18" charset="0"/>
                <a:cs typeface="Arial" panose="020B0604020202020204" pitchFamily="34" charset="0"/>
              </a:rPr>
              <a:t> </a:t>
            </a:r>
            <a:endParaRPr lang="en-US" sz="1400" dirty="0">
              <a:latin typeface="Century Gothic (Body)"/>
              <a:ea typeface="Calibri" panose="020F0502020204030204" pitchFamily="34" charset="0"/>
              <a:cs typeface="Arial" panose="020B0604020202020204" pitchFamily="34" charset="0"/>
            </a:endParaRPr>
          </a:p>
          <a:p>
            <a:r>
              <a:rPr lang="en-US" sz="1400" b="1" dirty="0">
                <a:latin typeface="Century Gothic (Body)"/>
                <a:ea typeface="Century Gothic" panose="020B0502020202020204" pitchFamily="34" charset="0"/>
                <a:cs typeface="Arial" panose="020B0604020202020204" pitchFamily="34" charset="0"/>
              </a:rPr>
              <a:t>A B Bank.</a:t>
            </a:r>
            <a:endParaRPr lang="en-US" sz="1400" b="1" dirty="0">
              <a:latin typeface="Century Gothic (Body)"/>
              <a:ea typeface="Calibri" panose="020F0502020204030204" pitchFamily="34" charset="0"/>
              <a:cs typeface="Arial" panose="020B0604020202020204" pitchFamily="34" charset="0"/>
            </a:endParaRPr>
          </a:p>
          <a:p>
            <a:pPr>
              <a:lnSpc>
                <a:spcPct val="99000"/>
              </a:lnSpc>
            </a:pPr>
            <a:r>
              <a:rPr lang="en-US" sz="1400" dirty="0">
                <a:latin typeface="Century Gothic (Body)"/>
                <a:ea typeface="Century Gothic" panose="020B0502020202020204" pitchFamily="34" charset="0"/>
                <a:cs typeface="Arial" panose="020B0604020202020204" pitchFamily="34" charset="0"/>
              </a:rPr>
              <a:t>Uttara Branch</a:t>
            </a:r>
            <a:endParaRPr lang="en-US" sz="1400" dirty="0">
              <a:latin typeface="Century Gothic (Body)"/>
              <a:ea typeface="Calibri" panose="020F0502020204030204" pitchFamily="34" charset="0"/>
              <a:cs typeface="Arial" panose="020B0604020202020204" pitchFamily="34" charset="0"/>
            </a:endParaRPr>
          </a:p>
          <a:p>
            <a:r>
              <a:rPr lang="en-US" sz="1400" dirty="0">
                <a:latin typeface="Century Gothic (Body)"/>
                <a:ea typeface="Century Gothic" panose="020B0502020202020204" pitchFamily="34" charset="0"/>
                <a:cs typeface="Arial" panose="020B0604020202020204" pitchFamily="34" charset="0"/>
              </a:rPr>
              <a:t>Uttara ,Dhaka, Bangladesh</a:t>
            </a:r>
            <a:endParaRPr lang="en-US" sz="1400" dirty="0">
              <a:latin typeface="Century Gothic (Body)"/>
              <a:ea typeface="Calibri" panose="020F0502020204030204" pitchFamily="34" charset="0"/>
              <a:cs typeface="Arial" panose="020B0604020202020204" pitchFamily="34" charset="0"/>
            </a:endParaRPr>
          </a:p>
          <a:p>
            <a:pPr>
              <a:lnSpc>
                <a:spcPts val="15"/>
              </a:lnSpc>
            </a:pPr>
            <a:r>
              <a:rPr lang="en-US" sz="1400" dirty="0">
                <a:latin typeface="Century Gothic (Body)"/>
                <a:ea typeface="Times New Roman" panose="02020603050405020304" pitchFamily="18" charset="0"/>
                <a:cs typeface="Arial" panose="020B0604020202020204" pitchFamily="34" charset="0"/>
              </a:rPr>
              <a:t> </a:t>
            </a:r>
            <a:endParaRPr lang="en-US" sz="1400" dirty="0">
              <a:latin typeface="Century Gothic (Body)"/>
              <a:ea typeface="Calibri" panose="020F0502020204030204" pitchFamily="34" charset="0"/>
              <a:cs typeface="Arial" panose="020B0604020202020204" pitchFamily="34" charset="0"/>
            </a:endParaRPr>
          </a:p>
          <a:p>
            <a:r>
              <a:rPr lang="en-US" sz="1400" dirty="0">
                <a:latin typeface="Century Gothic (Body)"/>
                <a:ea typeface="Century Gothic" panose="020B0502020202020204" pitchFamily="34" charset="0"/>
                <a:cs typeface="Arial" panose="020B0604020202020204" pitchFamily="34" charset="0"/>
              </a:rPr>
              <a:t>A/C No : 4020 766952 000</a:t>
            </a:r>
            <a:endParaRPr lang="en-US" sz="1400" dirty="0">
              <a:latin typeface="Century Gothic (Body)"/>
              <a:ea typeface="Calibri" panose="020F0502020204030204" pitchFamily="34" charset="0"/>
              <a:cs typeface="Arial" panose="020B0604020202020204" pitchFamily="34" charset="0"/>
            </a:endParaRPr>
          </a:p>
          <a:p>
            <a:pPr>
              <a:lnSpc>
                <a:spcPct val="99000"/>
              </a:lnSpc>
            </a:pPr>
            <a:r>
              <a:rPr lang="en-US" sz="1400" dirty="0">
                <a:latin typeface="Century Gothic (Body)"/>
                <a:ea typeface="Century Gothic" panose="020B0502020202020204" pitchFamily="34" charset="0"/>
                <a:cs typeface="Arial" panose="020B0604020202020204" pitchFamily="34" charset="0"/>
              </a:rPr>
              <a:t>Swift code: ABBL BDDH 020</a:t>
            </a:r>
            <a:endParaRPr lang="en-US" sz="1400" dirty="0">
              <a:latin typeface="Century Gothic (Body)"/>
              <a:ea typeface="Calibri" panose="020F0502020204030204" pitchFamily="34" charset="0"/>
              <a:cs typeface="Arial" panose="020B0604020202020204" pitchFamily="34" charset="0"/>
            </a:endParaRPr>
          </a:p>
          <a:p>
            <a:pPr>
              <a:lnSpc>
                <a:spcPts val="1485"/>
              </a:lnSpc>
            </a:pPr>
            <a:r>
              <a:rPr lang="en-US" sz="1400" dirty="0">
                <a:latin typeface="Century Gothic (Body)"/>
                <a:ea typeface="Times New Roman" panose="02020603050405020304" pitchFamily="18" charset="0"/>
                <a:cs typeface="Arial" panose="020B0604020202020204" pitchFamily="34" charset="0"/>
              </a:rPr>
              <a:t> </a:t>
            </a:r>
            <a:endParaRPr lang="en-US" sz="1400" dirty="0">
              <a:latin typeface="Century Gothic (Body)"/>
              <a:ea typeface="Calibri" panose="020F0502020204030204" pitchFamily="34" charset="0"/>
              <a:cs typeface="Arial" panose="020B0604020202020204" pitchFamily="34" charset="0"/>
            </a:endParaRPr>
          </a:p>
          <a:p>
            <a:r>
              <a:rPr lang="en-US" sz="1400" b="1" dirty="0">
                <a:latin typeface="Century Gothic (Body)"/>
                <a:ea typeface="Century Gothic" panose="020B0502020202020204" pitchFamily="34" charset="0"/>
                <a:cs typeface="Arial" panose="020B0604020202020204" pitchFamily="34" charset="0"/>
              </a:rPr>
              <a:t>Dutch Bangla Bank Ltd.</a:t>
            </a:r>
            <a:endParaRPr lang="en-US" sz="1400" b="1" dirty="0">
              <a:latin typeface="Century Gothic (Body)"/>
              <a:ea typeface="Calibri" panose="020F0502020204030204" pitchFamily="34" charset="0"/>
              <a:cs typeface="Arial" panose="020B0604020202020204" pitchFamily="34" charset="0"/>
            </a:endParaRPr>
          </a:p>
          <a:p>
            <a:pPr>
              <a:lnSpc>
                <a:spcPct val="99000"/>
              </a:lnSpc>
            </a:pPr>
            <a:r>
              <a:rPr lang="en-US" sz="1400" dirty="0">
                <a:latin typeface="Century Gothic (Body)"/>
                <a:ea typeface="Century Gothic" panose="020B0502020202020204" pitchFamily="34" charset="0"/>
                <a:cs typeface="Arial" panose="020B0604020202020204" pitchFamily="34" charset="0"/>
              </a:rPr>
              <a:t>Banani Branch.</a:t>
            </a:r>
            <a:endParaRPr lang="en-US" sz="1400" dirty="0">
              <a:latin typeface="Century Gothic (Body)"/>
              <a:ea typeface="Calibri" panose="020F0502020204030204" pitchFamily="34" charset="0"/>
              <a:cs typeface="Arial" panose="020B0604020202020204" pitchFamily="34" charset="0"/>
            </a:endParaRPr>
          </a:p>
          <a:p>
            <a:r>
              <a:rPr lang="en-US" sz="1400" dirty="0">
                <a:latin typeface="Century Gothic (Body)"/>
                <a:ea typeface="Century Gothic" panose="020B0502020202020204" pitchFamily="34" charset="0"/>
                <a:cs typeface="Arial" panose="020B0604020202020204" pitchFamily="34" charset="0"/>
              </a:rPr>
              <a:t>Banani, Dhaka, Bangladesh</a:t>
            </a:r>
            <a:endParaRPr lang="en-US" sz="1400" dirty="0">
              <a:latin typeface="Century Gothic (Body)"/>
              <a:ea typeface="Calibri" panose="020F0502020204030204" pitchFamily="34" charset="0"/>
              <a:cs typeface="Arial" panose="020B0604020202020204" pitchFamily="34" charset="0"/>
            </a:endParaRPr>
          </a:p>
          <a:p>
            <a:pPr>
              <a:lnSpc>
                <a:spcPts val="15"/>
              </a:lnSpc>
            </a:pPr>
            <a:r>
              <a:rPr lang="en-US" sz="1400" dirty="0">
                <a:latin typeface="Century Gothic (Body)"/>
                <a:ea typeface="Times New Roman" panose="02020603050405020304" pitchFamily="18" charset="0"/>
                <a:cs typeface="Arial" panose="020B0604020202020204" pitchFamily="34" charset="0"/>
              </a:rPr>
              <a:t> </a:t>
            </a:r>
            <a:endParaRPr lang="en-US" sz="1400" dirty="0">
              <a:latin typeface="Century Gothic (Body)"/>
              <a:ea typeface="Calibri" panose="020F0502020204030204" pitchFamily="34" charset="0"/>
              <a:cs typeface="Arial" panose="020B0604020202020204" pitchFamily="34" charset="0"/>
            </a:endParaRPr>
          </a:p>
          <a:p>
            <a:r>
              <a:rPr lang="en-US" sz="1400" dirty="0">
                <a:latin typeface="Century Gothic (Body)"/>
                <a:ea typeface="Century Gothic" panose="020B0502020202020204" pitchFamily="34" charset="0"/>
                <a:cs typeface="Arial" panose="020B0604020202020204" pitchFamily="34" charset="0"/>
              </a:rPr>
              <a:t>A/C No : 103110 0044321</a:t>
            </a:r>
            <a:endParaRPr lang="en-US" sz="1400" dirty="0">
              <a:latin typeface="Century Gothic (Body)"/>
              <a:ea typeface="Calibri" panose="020F0502020204030204" pitchFamily="34" charset="0"/>
              <a:cs typeface="Arial" panose="020B0604020202020204" pitchFamily="34" charset="0"/>
            </a:endParaRPr>
          </a:p>
          <a:p>
            <a:pPr>
              <a:lnSpc>
                <a:spcPct val="99000"/>
              </a:lnSpc>
            </a:pPr>
            <a:r>
              <a:rPr lang="en-US" sz="1400" dirty="0">
                <a:latin typeface="Century Gothic (Body)"/>
                <a:ea typeface="Century Gothic" panose="020B0502020202020204" pitchFamily="34" charset="0"/>
                <a:cs typeface="Arial" panose="020B0604020202020204" pitchFamily="34" charset="0"/>
              </a:rPr>
              <a:t>Swift code: DBBL BDDH 103</a:t>
            </a:r>
            <a:endParaRPr lang="en-US" sz="1400" dirty="0">
              <a:latin typeface="Century Gothic (Body)"/>
              <a:ea typeface="Calibri" panose="020F0502020204030204" pitchFamily="34" charset="0"/>
              <a:cs typeface="Arial" panose="020B0604020202020204" pitchFamily="34" charset="0"/>
            </a:endParaRPr>
          </a:p>
          <a:p>
            <a:pPr>
              <a:lnSpc>
                <a:spcPts val="1485"/>
              </a:lnSpc>
            </a:pPr>
            <a:r>
              <a:rPr lang="en-US" sz="1400" dirty="0">
                <a:latin typeface="Century Gothic (Body)"/>
                <a:ea typeface="Times New Roman" panose="02020603050405020304" pitchFamily="18" charset="0"/>
                <a:cs typeface="Arial" panose="020B0604020202020204" pitchFamily="34" charset="0"/>
              </a:rPr>
              <a:t> </a:t>
            </a:r>
            <a:endParaRPr lang="en-US" sz="1400" dirty="0">
              <a:latin typeface="Century Gothic (Body)"/>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137D7A2B-0F05-4830-BA13-38B4F764A59D}"/>
              </a:ext>
            </a:extLst>
          </p:cNvPr>
          <p:cNvSpPr/>
          <p:nvPr/>
        </p:nvSpPr>
        <p:spPr>
          <a:xfrm>
            <a:off x="34119" y="0"/>
            <a:ext cx="4572000" cy="8723991"/>
          </a:xfrm>
          <a:prstGeom prst="rect">
            <a:avLst/>
          </a:prstGeom>
        </p:spPr>
        <p:txBody>
          <a:bodyPr wrap="square">
            <a:spAutoFit/>
          </a:bodyPr>
          <a:lstStyle/>
          <a:p>
            <a:r>
              <a:rPr lang="en-US" b="1" u="sng" dirty="0">
                <a:latin typeface="Century Gothic (Body)"/>
                <a:ea typeface="Arial" panose="020B0604020202020204" pitchFamily="34" charset="0"/>
                <a:cs typeface="Arial" panose="020B0604020202020204" pitchFamily="34" charset="0"/>
              </a:rPr>
              <a:t>Contact Person</a:t>
            </a:r>
            <a:endParaRPr lang="en-US" sz="1100" dirty="0">
              <a:latin typeface="Century Gothic (Body)"/>
              <a:ea typeface="Calibri" panose="020F0502020204030204" pitchFamily="34" charset="0"/>
              <a:cs typeface="Arial" panose="020B0604020202020204" pitchFamily="34" charset="0"/>
            </a:endParaRPr>
          </a:p>
          <a:p>
            <a:pPr>
              <a:lnSpc>
                <a:spcPts val="1510"/>
              </a:lnSpc>
            </a:pPr>
            <a:r>
              <a:rPr lang="en-US" sz="1100" dirty="0">
                <a:latin typeface="Times New Roman" panose="02020603050405020304" pitchFamily="18" charset="0"/>
                <a:ea typeface="Times New Roman" panose="02020603050405020304" pitchFamily="18"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r>
              <a:rPr lang="en-US" sz="1400" b="1" u="sng" dirty="0">
                <a:latin typeface="Arial" panose="020B0604020202020204" pitchFamily="34" charset="0"/>
                <a:ea typeface="Arial" panose="020B0604020202020204" pitchFamily="34" charset="0"/>
                <a:cs typeface="Arial" panose="020B0604020202020204" pitchFamily="34" charset="0"/>
              </a:rPr>
              <a:t>MANAGING DIRECTOR </a:t>
            </a:r>
          </a:p>
          <a:p>
            <a:pPr>
              <a:spcAft>
                <a:spcPts val="100"/>
              </a:spcAft>
            </a:pPr>
            <a:r>
              <a:rPr lang="en-US" sz="1400" dirty="0">
                <a:latin typeface="Century Gothic (Body)"/>
                <a:ea typeface="Arial" panose="020B0604020202020204" pitchFamily="34" charset="0"/>
                <a:cs typeface="Arial" panose="020B0604020202020204" pitchFamily="34" charset="0"/>
              </a:rPr>
              <a:t>MD Mokhlesur Rahman</a:t>
            </a:r>
          </a:p>
          <a:p>
            <a:pPr>
              <a:lnSpc>
                <a:spcPts val="1000"/>
              </a:lnSpc>
            </a:pPr>
            <a:br>
              <a:rPr lang="en-US" dirty="0">
                <a:latin typeface="Arial" panose="020B0604020202020204" pitchFamily="34" charset="0"/>
                <a:ea typeface="Arial" panose="020B0604020202020204" pitchFamily="34" charset="0"/>
              </a:rPr>
            </a:br>
            <a:r>
              <a:rPr lang="en-US" sz="1100" dirty="0">
                <a:latin typeface="Times New Roman" panose="02020603050405020304" pitchFamily="18" charset="0"/>
                <a:ea typeface="Times New Roman" panose="02020603050405020304" pitchFamily="18"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r>
              <a:rPr lang="en-US" sz="1400" b="1" u="sng" dirty="0">
                <a:latin typeface="Century Gothic (Body)"/>
                <a:ea typeface="Arial" panose="020B0604020202020204" pitchFamily="34" charset="0"/>
                <a:cs typeface="Arial" panose="020B0604020202020204" pitchFamily="34" charset="0"/>
              </a:rPr>
              <a:t>DIRECTOR</a:t>
            </a:r>
          </a:p>
          <a:p>
            <a:pPr>
              <a:spcAft>
                <a:spcPts val="100"/>
              </a:spcAft>
            </a:pPr>
            <a:r>
              <a:rPr lang="en-US" sz="1400" dirty="0">
                <a:latin typeface="Century Gothic (Body)"/>
                <a:ea typeface="Calibri" panose="020F0502020204030204" pitchFamily="34" charset="0"/>
                <a:cs typeface="Arial" panose="020B0604020202020204" pitchFamily="34" charset="0"/>
              </a:rPr>
              <a:t>Miss. Raya Rahman.</a:t>
            </a:r>
          </a:p>
          <a:p>
            <a:pPr>
              <a:spcAft>
                <a:spcPts val="100"/>
              </a:spcAft>
            </a:pPr>
            <a:r>
              <a:rPr lang="en-US" sz="1400" dirty="0">
                <a:latin typeface="Century Gothic (Body)"/>
                <a:ea typeface="Calibri" panose="020F0502020204030204" pitchFamily="34" charset="0"/>
                <a:cs typeface="Arial" panose="020B0604020202020204" pitchFamily="34" charset="0"/>
              </a:rPr>
              <a:t>Cell : +8801714072762</a:t>
            </a:r>
          </a:p>
          <a:p>
            <a:pPr>
              <a:spcAft>
                <a:spcPts val="100"/>
              </a:spcAft>
            </a:pPr>
            <a:r>
              <a:rPr lang="en-US" sz="1400" dirty="0">
                <a:latin typeface="Century Gothic (Body)"/>
                <a:ea typeface="Calibri" panose="020F0502020204030204" pitchFamily="34" charset="0"/>
                <a:cs typeface="Arial" panose="020B0604020202020204" pitchFamily="34" charset="0"/>
              </a:rPr>
              <a:t>E-mail : </a:t>
            </a:r>
            <a:r>
              <a:rPr lang="en-US" sz="1400" dirty="0">
                <a:latin typeface="Century Gothic (Body)"/>
                <a:ea typeface="Calibri" panose="020F0502020204030204" pitchFamily="34" charset="0"/>
                <a:cs typeface="Arial" panose="020B0604020202020204" pitchFamily="34" charset="0"/>
                <a:hlinkClick r:id="rId3"/>
              </a:rPr>
              <a:t>rayarahman@mrsweaterltd.com</a:t>
            </a:r>
            <a:endParaRPr lang="en-US" sz="1400" dirty="0">
              <a:latin typeface="Century Gothic (Body)"/>
              <a:ea typeface="Calibri" panose="020F0502020204030204" pitchFamily="34" charset="0"/>
              <a:cs typeface="Arial" panose="020B0604020202020204" pitchFamily="34" charset="0"/>
            </a:endParaRPr>
          </a:p>
          <a:p>
            <a:pPr>
              <a:spcAft>
                <a:spcPts val="100"/>
              </a:spcAft>
            </a:pPr>
            <a:endParaRPr lang="en-US" sz="1400" dirty="0">
              <a:latin typeface="Century Gothic (Body)"/>
              <a:ea typeface="Calibri" panose="020F0502020204030204" pitchFamily="34" charset="0"/>
              <a:cs typeface="Arial" panose="020B0604020202020204" pitchFamily="34" charset="0"/>
            </a:endParaRPr>
          </a:p>
          <a:p>
            <a:pPr>
              <a:lnSpc>
                <a:spcPts val="1540"/>
              </a:lnSpc>
            </a:pPr>
            <a:r>
              <a:rPr lang="en-US" sz="1100" dirty="0">
                <a:latin typeface="Times New Roman" panose="02020603050405020304" pitchFamily="18" charset="0"/>
                <a:ea typeface="Times New Roman" panose="02020603050405020304" pitchFamily="18" charset="0"/>
                <a:cs typeface="Arial" panose="020B0604020202020204" pitchFamily="34" charset="0"/>
              </a:rPr>
              <a:t> </a:t>
            </a:r>
            <a:r>
              <a:rPr lang="en-US" sz="1400" b="1" u="sng" dirty="0">
                <a:latin typeface="Century Gothic (Body)"/>
                <a:ea typeface="Arial" panose="020B0604020202020204" pitchFamily="34" charset="0"/>
                <a:cs typeface="Arial" panose="020B0604020202020204" pitchFamily="34" charset="0"/>
              </a:rPr>
              <a:t>EXECUTIVE DIRECTOR </a:t>
            </a:r>
            <a:r>
              <a:rPr lang="en-US" sz="1400" u="sng" dirty="0">
                <a:latin typeface="Century Gothic (Body)"/>
                <a:ea typeface="Arial" panose="020B0604020202020204" pitchFamily="34" charset="0"/>
                <a:cs typeface="Arial" panose="020B0604020202020204" pitchFamily="34" charset="0"/>
              </a:rPr>
              <a:t>: </a:t>
            </a:r>
          </a:p>
          <a:p>
            <a:pPr marL="2070100" marR="1270000" indent="-2058035">
              <a:lnSpc>
                <a:spcPct val="104000"/>
              </a:lnSpc>
              <a:spcBef>
                <a:spcPts val="0"/>
              </a:spcBef>
              <a:spcAft>
                <a:spcPts val="0"/>
              </a:spcAft>
            </a:pPr>
            <a:r>
              <a:rPr lang="en-US" sz="1400" dirty="0">
                <a:latin typeface="Century Gothic (Body)"/>
                <a:ea typeface="Arial" panose="020B0604020202020204" pitchFamily="34" charset="0"/>
                <a:cs typeface="Arial" panose="020B0604020202020204" pitchFamily="34" charset="0"/>
              </a:rPr>
              <a:t>MD. Masud Karim Shamim</a:t>
            </a:r>
          </a:p>
          <a:p>
            <a:pPr marL="2070100" marR="1270000" indent="-2058035">
              <a:lnSpc>
                <a:spcPct val="104000"/>
              </a:lnSpc>
              <a:spcBef>
                <a:spcPts val="0"/>
              </a:spcBef>
              <a:spcAft>
                <a:spcPts val="0"/>
              </a:spcAft>
            </a:pPr>
            <a:r>
              <a:rPr lang="en-US" sz="1400" dirty="0">
                <a:latin typeface="Century Gothic (Body)"/>
                <a:ea typeface="Arial" panose="020B0604020202020204" pitchFamily="34" charset="0"/>
                <a:cs typeface="Arial" panose="020B0604020202020204" pitchFamily="34" charset="0"/>
              </a:rPr>
              <a:t>Cell : +8801924040440/</a:t>
            </a:r>
          </a:p>
          <a:p>
            <a:pPr marL="2070100" marR="1270000" indent="-2058035">
              <a:lnSpc>
                <a:spcPct val="104000"/>
              </a:lnSpc>
              <a:spcBef>
                <a:spcPts val="0"/>
              </a:spcBef>
              <a:spcAft>
                <a:spcPts val="0"/>
              </a:spcAft>
            </a:pPr>
            <a:r>
              <a:rPr lang="en-US" sz="1400" dirty="0">
                <a:latin typeface="Century Gothic (Body)"/>
                <a:ea typeface="Arial" panose="020B0604020202020204" pitchFamily="34" charset="0"/>
                <a:cs typeface="Arial" panose="020B0604020202020204" pitchFamily="34" charset="0"/>
              </a:rPr>
              <a:t>0186996688</a:t>
            </a:r>
          </a:p>
          <a:p>
            <a:pPr marL="2070100" marR="1270000" indent="-2058035">
              <a:lnSpc>
                <a:spcPct val="104000"/>
              </a:lnSpc>
              <a:spcBef>
                <a:spcPts val="0"/>
              </a:spcBef>
              <a:spcAft>
                <a:spcPts val="0"/>
              </a:spcAft>
            </a:pPr>
            <a:r>
              <a:rPr lang="en-US" sz="1400" dirty="0">
                <a:latin typeface="Century Gothic (Body)"/>
                <a:ea typeface="Arial" panose="020B0604020202020204" pitchFamily="34" charset="0"/>
                <a:cs typeface="Arial" panose="020B0604020202020204" pitchFamily="34" charset="0"/>
              </a:rPr>
              <a:t>E-Mail: </a:t>
            </a:r>
            <a:r>
              <a:rPr lang="en-US" sz="1400" dirty="0">
                <a:latin typeface="Century Gothic (Body)"/>
                <a:ea typeface="Arial" panose="020B0604020202020204" pitchFamily="34" charset="0"/>
                <a:cs typeface="Arial" panose="020B0604020202020204" pitchFamily="34" charset="0"/>
                <a:hlinkClick r:id="rId4"/>
              </a:rPr>
              <a:t>shamim@mrsweaterltd.com</a:t>
            </a:r>
            <a:r>
              <a:rPr lang="en-US" sz="1400" dirty="0">
                <a:latin typeface="Century Gothic (Body)"/>
                <a:ea typeface="Arial" panose="020B0604020202020204" pitchFamily="34" charset="0"/>
                <a:cs typeface="Arial" panose="020B0604020202020204" pitchFamily="34" charset="0"/>
              </a:rPr>
              <a:t> </a:t>
            </a:r>
          </a:p>
          <a:p>
            <a:pPr>
              <a:lnSpc>
                <a:spcPts val="1485"/>
              </a:lnSpc>
            </a:pPr>
            <a:r>
              <a:rPr lang="en-US" sz="1100" dirty="0">
                <a:latin typeface="Times New Roman" panose="02020603050405020304" pitchFamily="18" charset="0"/>
                <a:ea typeface="Times New Roman" panose="02020603050405020304" pitchFamily="18" charset="0"/>
                <a:cs typeface="Arial" panose="020B0604020202020204" pitchFamily="34" charset="0"/>
              </a:rPr>
              <a:t> </a:t>
            </a:r>
            <a:endParaRPr lang="en-US" sz="1100" dirty="0">
              <a:latin typeface="Century Gothic (Body)"/>
              <a:ea typeface="Calibri" panose="020F0502020204030204" pitchFamily="34" charset="0"/>
              <a:cs typeface="Arial" panose="020B0604020202020204" pitchFamily="34" charset="0"/>
            </a:endParaRPr>
          </a:p>
          <a:p>
            <a:r>
              <a:rPr lang="en-US" sz="1400" b="1" u="sng" dirty="0">
                <a:latin typeface="Century Gothic (Body)"/>
                <a:ea typeface="Arial" panose="020B0604020202020204" pitchFamily="34" charset="0"/>
                <a:cs typeface="Arial" panose="020B0604020202020204" pitchFamily="34" charset="0"/>
              </a:rPr>
              <a:t>CHIEF EXECUTIVE</a:t>
            </a:r>
            <a:endParaRPr lang="en-US" sz="1400" b="1" u="sng" dirty="0">
              <a:latin typeface="Century Gothic (Body)"/>
              <a:ea typeface="Calibri" panose="020F0502020204030204" pitchFamily="34" charset="0"/>
              <a:cs typeface="Arial" panose="020B0604020202020204" pitchFamily="34" charset="0"/>
            </a:endParaRPr>
          </a:p>
          <a:p>
            <a:r>
              <a:rPr lang="en-US" sz="1400" dirty="0">
                <a:latin typeface="Century Gothic (Body)"/>
                <a:ea typeface="Arial" panose="020B0604020202020204" pitchFamily="34" charset="0"/>
                <a:cs typeface="Arial" panose="020B0604020202020204" pitchFamily="34" charset="0"/>
              </a:rPr>
              <a:t>Sirajul Islam Siraj</a:t>
            </a:r>
          </a:p>
          <a:p>
            <a:r>
              <a:rPr lang="en-US" sz="1400" dirty="0">
                <a:latin typeface="Century Gothic (Body)"/>
                <a:ea typeface="Calibri" panose="020F0502020204030204" pitchFamily="34" charset="0"/>
                <a:cs typeface="Arial" panose="020B0604020202020204" pitchFamily="34" charset="0"/>
              </a:rPr>
              <a:t>Cell: </a:t>
            </a:r>
            <a:r>
              <a:rPr lang="en-US" sz="1400" dirty="0"/>
              <a:t>+88 01713040326</a:t>
            </a:r>
            <a:endParaRPr lang="en-US" sz="1400" dirty="0">
              <a:latin typeface="Century Gothic (Body)"/>
              <a:ea typeface="Calibri" panose="020F0502020204030204" pitchFamily="34" charset="0"/>
              <a:cs typeface="Arial" panose="020B0604020202020204" pitchFamily="34" charset="0"/>
            </a:endParaRPr>
          </a:p>
          <a:p>
            <a:r>
              <a:rPr lang="en-US" sz="1400" dirty="0">
                <a:latin typeface="Century Gothic (Body)"/>
                <a:ea typeface="Calibri" panose="020F0502020204030204" pitchFamily="34" charset="0"/>
                <a:cs typeface="Arial" panose="020B0604020202020204" pitchFamily="34" charset="0"/>
              </a:rPr>
              <a:t>E-Mail: </a:t>
            </a:r>
            <a:r>
              <a:rPr lang="en-US" sz="1400" dirty="0">
                <a:latin typeface="Century Gothic (Body)"/>
                <a:ea typeface="Calibri" panose="020F0502020204030204" pitchFamily="34" charset="0"/>
                <a:cs typeface="Arial" panose="020B0604020202020204" pitchFamily="34" charset="0"/>
                <a:hlinkClick r:id="rId5"/>
              </a:rPr>
              <a:t>siraj@mrsweaterltd.com</a:t>
            </a:r>
            <a:r>
              <a:rPr lang="en-US" sz="1400" dirty="0">
                <a:latin typeface="Century Gothic (Body)"/>
                <a:ea typeface="Calibri" panose="020F0502020204030204" pitchFamily="34" charset="0"/>
                <a:cs typeface="Arial" panose="020B0604020202020204" pitchFamily="34" charset="0"/>
              </a:rPr>
              <a:t> </a:t>
            </a:r>
          </a:p>
          <a:p>
            <a:pPr>
              <a:spcAft>
                <a:spcPts val="100"/>
              </a:spcAft>
            </a:pPr>
            <a:endParaRPr lang="en-US" sz="1400" dirty="0">
              <a:latin typeface="Century Gothic (Body)"/>
              <a:ea typeface="Calibri" panose="020F0502020204030204" pitchFamily="34" charset="0"/>
              <a:cs typeface="Arial" panose="020B0604020202020204" pitchFamily="34" charset="0"/>
            </a:endParaRPr>
          </a:p>
          <a:p>
            <a:pPr>
              <a:lnSpc>
                <a:spcPts val="15"/>
              </a:lnSpc>
            </a:pPr>
            <a:r>
              <a:rPr lang="en-US" sz="1100" dirty="0">
                <a:latin typeface="Times New Roman" panose="02020603050405020304" pitchFamily="18" charset="0"/>
                <a:ea typeface="Times New Roman" panose="02020603050405020304" pitchFamily="18" charset="0"/>
                <a:cs typeface="Arial" panose="020B0604020202020204" pitchFamily="34" charset="0"/>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nSpc>
                <a:spcPts val="1540"/>
              </a:lnSpc>
            </a:pPr>
            <a:br>
              <a:rPr lang="en-US" dirty="0">
                <a:latin typeface="Arial" panose="020B0604020202020204" pitchFamily="34" charset="0"/>
                <a:ea typeface="Arial" panose="020B0604020202020204" pitchFamily="34" charset="0"/>
              </a:rPr>
            </a:br>
            <a:r>
              <a:rPr lang="en-US" sz="1400" b="1" u="sng" dirty="0">
                <a:latin typeface="Century Gothic (Body)"/>
                <a:ea typeface="Arial" panose="020B0604020202020204" pitchFamily="34" charset="0"/>
                <a:cs typeface="Arial" panose="020B0604020202020204" pitchFamily="34" charset="0"/>
              </a:rPr>
              <a:t>GENERAL MANAGER: </a:t>
            </a:r>
          </a:p>
          <a:p>
            <a:r>
              <a:rPr lang="en-US" sz="1400" dirty="0" err="1">
                <a:latin typeface="Century Gothic (Body)"/>
                <a:ea typeface="Arial" panose="020B0604020202020204" pitchFamily="34" charset="0"/>
                <a:cs typeface="Arial" panose="020B0604020202020204" pitchFamily="34" charset="0"/>
              </a:rPr>
              <a:t>Manab</a:t>
            </a:r>
            <a:r>
              <a:rPr lang="en-US" sz="1400" dirty="0">
                <a:latin typeface="Century Gothic (Body)"/>
                <a:ea typeface="Arial" panose="020B0604020202020204" pitchFamily="34" charset="0"/>
                <a:cs typeface="Arial" panose="020B0604020202020204" pitchFamily="34" charset="0"/>
              </a:rPr>
              <a:t> </a:t>
            </a:r>
            <a:r>
              <a:rPr lang="en-US" sz="1400" dirty="0" err="1">
                <a:latin typeface="Century Gothic (Body)"/>
                <a:ea typeface="Arial" panose="020B0604020202020204" pitchFamily="34" charset="0"/>
                <a:cs typeface="Arial" panose="020B0604020202020204" pitchFamily="34" charset="0"/>
              </a:rPr>
              <a:t>Saha</a:t>
            </a:r>
            <a:endParaRPr lang="en-US" sz="1400" dirty="0">
              <a:latin typeface="Century Gothic (Body)"/>
              <a:ea typeface="Arial" panose="020B0604020202020204" pitchFamily="34" charset="0"/>
              <a:cs typeface="Arial" panose="020B0604020202020204" pitchFamily="34" charset="0"/>
            </a:endParaRPr>
          </a:p>
          <a:p>
            <a:r>
              <a:rPr lang="en-US" sz="1400" dirty="0">
                <a:latin typeface="Century Gothic (Body)"/>
                <a:ea typeface="Calibri" panose="020F0502020204030204" pitchFamily="34" charset="0"/>
                <a:cs typeface="Arial" panose="020B0604020202020204" pitchFamily="34" charset="0"/>
              </a:rPr>
              <a:t>Cell : +8801711660225,01921683377</a:t>
            </a:r>
          </a:p>
          <a:p>
            <a:r>
              <a:rPr lang="en-US" sz="1400" dirty="0">
                <a:latin typeface="Century Gothic (Body)"/>
                <a:ea typeface="Calibri" panose="020F0502020204030204" pitchFamily="34" charset="0"/>
                <a:cs typeface="Arial" panose="020B0604020202020204" pitchFamily="34" charset="0"/>
              </a:rPr>
              <a:t>E-mail : </a:t>
            </a:r>
            <a:r>
              <a:rPr lang="en-US" sz="1400" dirty="0">
                <a:latin typeface="Century Gothic (Body)"/>
                <a:ea typeface="Calibri" panose="020F0502020204030204" pitchFamily="34" charset="0"/>
                <a:cs typeface="Arial" panose="020B0604020202020204" pitchFamily="34" charset="0"/>
                <a:hlinkClick r:id="rId6"/>
              </a:rPr>
              <a:t>manab@mrsweaterltd.com</a:t>
            </a:r>
            <a:endParaRPr lang="en-US" sz="1400" dirty="0">
              <a:latin typeface="Century Gothic (Body)"/>
              <a:ea typeface="Calibri" panose="020F0502020204030204" pitchFamily="34" charset="0"/>
              <a:cs typeface="Arial" panose="020B0604020202020204" pitchFamily="34" charset="0"/>
            </a:endParaRPr>
          </a:p>
          <a:p>
            <a:endParaRPr lang="en-US" sz="1400" dirty="0">
              <a:latin typeface="Century Gothic (Body)"/>
              <a:ea typeface="Calibri" panose="020F050202020403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a:p>
            <a:pPr>
              <a:lnSpc>
                <a:spcPts val="1540"/>
              </a:lnSpc>
            </a:pPr>
            <a:endParaRPr lang="en-US" sz="1400" b="1" u="sng" dirty="0">
              <a:latin typeface="Century Gothic (Body)"/>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8523511"/>
      </p:ext>
    </p:extLst>
  </p:cSld>
  <p:clrMapOvr>
    <a:masterClrMapping/>
  </p:clrMapOvr>
  <p:transition>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TM03457485[[fn=Mesh]]</Template>
  <TotalTime>4085</TotalTime>
  <Words>1336</Words>
  <Application>Microsoft Office PowerPoint</Application>
  <PresentationFormat>On-screen Show (4:3)</PresentationFormat>
  <Paragraphs>181</Paragraphs>
  <Slides>16</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Century Gothic (Body)</vt:lpstr>
      <vt:lpstr>Times New Roman</vt:lpstr>
      <vt:lpstr>Mesh</vt:lpstr>
      <vt:lpstr>Welcome to  M R SWEATER (100% EXPORT ORIENTED SWEATER MANUFACTURING COMPANY) ESTABLISHED: 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Production Capacity </vt:lpstr>
      <vt:lpstr>PowerPoint Presentation</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Statement Of Approximate Income For a Period of 1 Year, With Capacity 400 Machine of Sweater Factory</dc:title>
  <dc:creator>Manura</dc:creator>
  <cp:lastModifiedBy>raya rahman</cp:lastModifiedBy>
  <cp:revision>1519</cp:revision>
  <dcterms:created xsi:type="dcterms:W3CDTF">2013-07-19T13:43:29Z</dcterms:created>
  <dcterms:modified xsi:type="dcterms:W3CDTF">2023-11-07T06:33:20Z</dcterms:modified>
</cp:coreProperties>
</file>